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Lst>
  <p:sldSz cx="18288000" cy="10287000"/>
  <p:notesSz cx="6858000" cy="9144000"/>
  <p:embeddedFontLst>
    <p:embeddedFont>
      <p:font typeface="Source Sans Pro" charset="1" panose="020B0503030403020204"/>
      <p:regular r:id="rId6"/>
    </p:embeddedFont>
    <p:embeddedFont>
      <p:font typeface="Source Sans Pro Bold" charset="1" panose="020B0703030403020204"/>
      <p:regular r:id="rId7"/>
    </p:embeddedFont>
    <p:embeddedFont>
      <p:font typeface="Source Sans Pro Italics" charset="1" panose="020B0503030403090204"/>
      <p:regular r:id="rId8"/>
    </p:embeddedFont>
    <p:embeddedFont>
      <p:font typeface="Source Sans Pro Bold Italics" charset="1" panose="020B07030304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Verdana Pro" charset="1" panose="020B0604030504040204"/>
      <p:regular r:id="rId14"/>
    </p:embeddedFont>
    <p:embeddedFont>
      <p:font typeface="Verdana Pro Bold" charset="1" panose="020B0804030504040204"/>
      <p:regular r:id="rId15"/>
    </p:embeddedFont>
    <p:embeddedFont>
      <p:font typeface="Verdana Pro Italics" charset="1" panose="020B06040305040B0204"/>
      <p:regular r:id="rId16"/>
    </p:embeddedFont>
    <p:embeddedFont>
      <p:font typeface="Verdana Pro Bold Italics" charset="1" panose="020B08040305040B0204"/>
      <p:regular r:id="rId17"/>
    </p:embeddedFont>
    <p:embeddedFont>
      <p:font typeface="Verdana Pro Light" charset="1" panose="020B0304030504040204"/>
      <p:regular r:id="rId18"/>
    </p:embeddedFont>
    <p:embeddedFont>
      <p:font typeface="Verdana Pro Light Italics" charset="1" panose="020B03040305040B0204"/>
      <p:regular r:id="rId19"/>
    </p:embeddedFont>
    <p:embeddedFont>
      <p:font typeface="Verdana Pro Heavy" charset="1" panose="020B0A04030504040204"/>
      <p:regular r:id="rId20"/>
    </p:embeddedFont>
    <p:embeddedFont>
      <p:font typeface="Verdana Pro Heavy Italics" charset="1" panose="020B0A040305040B0204"/>
      <p:regular r:id="rId21"/>
    </p:embeddedFont>
    <p:embeddedFont>
      <p:font typeface="Georgia Pro" charset="1" panose="02040502050405020303"/>
      <p:regular r:id="rId22"/>
    </p:embeddedFont>
    <p:embeddedFont>
      <p:font typeface="Georgia Pro Bold" charset="1" panose="02040802050405020203"/>
      <p:regular r:id="rId23"/>
    </p:embeddedFont>
    <p:embeddedFont>
      <p:font typeface="Georgia Pro Italics" charset="1" panose="02040502050405090303"/>
      <p:regular r:id="rId24"/>
    </p:embeddedFont>
    <p:embeddedFont>
      <p:font typeface="Georgia Pro Bold Italics" charset="1" panose="02040802050405090203"/>
      <p:regular r:id="rId25"/>
    </p:embeddedFont>
    <p:embeddedFont>
      <p:font typeface="Georgia Pro Light" charset="1" panose="02040302050405020303"/>
      <p:regular r:id="rId26"/>
    </p:embeddedFont>
    <p:embeddedFont>
      <p:font typeface="Georgia Pro Light Italics" charset="1" panose="02040302050405090303"/>
      <p:regular r:id="rId27"/>
    </p:embeddedFont>
    <p:embeddedFont>
      <p:font typeface="Georgia Pro Heavy" charset="1" panose="02040A02050405020203"/>
      <p:regular r:id="rId28"/>
    </p:embeddedFont>
    <p:embeddedFont>
      <p:font typeface="Georgia Pro Heavy Italics" charset="1" panose="02040A0205040509020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42" Target="slides/slide13.xml" Type="http://schemas.openxmlformats.org/officeDocument/2006/relationships/slide"/><Relationship Id="rId43" Target="slides/slide14.xml" Type="http://schemas.openxmlformats.org/officeDocument/2006/relationships/slide"/><Relationship Id="rId44" Target="slides/slide15.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ailto:info@cpar.ca"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11" Target="../media/image53.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svg" Type="http://schemas.openxmlformats.org/officeDocument/2006/relationships/image"/><Relationship Id="rId2" Target="../media/image54.jpe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6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svg" Type="http://schemas.openxmlformats.org/officeDocument/2006/relationships/image"/><Relationship Id="rId2" Target="../media/image63.jpeg" Type="http://schemas.openxmlformats.org/officeDocument/2006/relationships/image"/><Relationship Id="rId3" Target="../media/image64.png" Type="http://schemas.openxmlformats.org/officeDocument/2006/relationships/image"/><Relationship Id="rId4" Target="../media/image65.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 Id="rId9" Target="../media/image7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pn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25.jpeg" Type="http://schemas.openxmlformats.org/officeDocument/2006/relationships/image"/><Relationship Id="rId5" Target="../media/image2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31.jpe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444" r="0" b="0"/>
            </a:stretch>
          </a:blipFill>
        </p:spPr>
      </p:sp>
      <p:sp>
        <p:nvSpPr>
          <p:cNvPr name="Freeform 3" id="3"/>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3">
              <a:alphaModFix amt="90000"/>
            </a:blip>
            <a:stretch>
              <a:fillRect l="-6338" t="-16527" r="-6338" b="-16527"/>
            </a:stretch>
          </a:blipFill>
        </p:spPr>
      </p:sp>
      <p:sp>
        <p:nvSpPr>
          <p:cNvPr name="Freeform 4" id="4"/>
          <p:cNvSpPr/>
          <p:nvPr/>
        </p:nvSpPr>
        <p:spPr>
          <a:xfrm flipH="false" flipV="false" rot="0">
            <a:off x="7623590" y="1177971"/>
            <a:ext cx="3650777" cy="1607432"/>
          </a:xfrm>
          <a:custGeom>
            <a:avLst/>
            <a:gdLst/>
            <a:ahLst/>
            <a:cxnLst/>
            <a:rect r="r" b="b" t="t" l="l"/>
            <a:pathLst>
              <a:path h="1607432" w="3650777">
                <a:moveTo>
                  <a:pt x="0" y="0"/>
                </a:moveTo>
                <a:lnTo>
                  <a:pt x="3650777" y="0"/>
                </a:lnTo>
                <a:lnTo>
                  <a:pt x="3650777" y="1607432"/>
                </a:lnTo>
                <a:lnTo>
                  <a:pt x="0" y="1607432"/>
                </a:lnTo>
                <a:lnTo>
                  <a:pt x="0" y="0"/>
                </a:lnTo>
                <a:close/>
              </a:path>
            </a:pathLst>
          </a:custGeom>
          <a:blipFill>
            <a:blip r:embed="rId4"/>
            <a:stretch>
              <a:fillRect l="0" t="0" r="0" b="0"/>
            </a:stretch>
          </a:blipFill>
        </p:spPr>
      </p:sp>
      <p:sp>
        <p:nvSpPr>
          <p:cNvPr name="TextBox 5" id="5"/>
          <p:cNvSpPr txBox="true"/>
          <p:nvPr/>
        </p:nvSpPr>
        <p:spPr>
          <a:xfrm rot="0">
            <a:off x="3223739" y="2878240"/>
            <a:ext cx="11840522" cy="712470"/>
          </a:xfrm>
          <a:prstGeom prst="rect">
            <a:avLst/>
          </a:prstGeom>
        </p:spPr>
        <p:txBody>
          <a:bodyPr anchor="t" rtlCol="false" tIns="0" lIns="0" bIns="0" rIns="0">
            <a:spAutoFit/>
          </a:bodyPr>
          <a:lstStyle/>
          <a:p>
            <a:pPr algn="ctr">
              <a:lnSpc>
                <a:spcPts val="5880"/>
              </a:lnSpc>
            </a:pPr>
            <a:r>
              <a:rPr lang="en-US" sz="4200">
                <a:solidFill>
                  <a:srgbClr val="FFFFFF"/>
                </a:solidFill>
                <a:latin typeface="Verdana Pro Bold"/>
              </a:rPr>
              <a:t>Canadian Physicians for Aid and Relief</a:t>
            </a:r>
          </a:p>
        </p:txBody>
      </p:sp>
      <p:sp>
        <p:nvSpPr>
          <p:cNvPr name="TextBox 6" id="6"/>
          <p:cNvSpPr txBox="true"/>
          <p:nvPr/>
        </p:nvSpPr>
        <p:spPr>
          <a:xfrm rot="0">
            <a:off x="1028700" y="4239390"/>
            <a:ext cx="16230600" cy="3657941"/>
          </a:xfrm>
          <a:prstGeom prst="rect">
            <a:avLst/>
          </a:prstGeom>
        </p:spPr>
        <p:txBody>
          <a:bodyPr anchor="t" rtlCol="false" tIns="0" lIns="0" bIns="0" rIns="0">
            <a:spAutoFit/>
          </a:bodyPr>
          <a:lstStyle/>
          <a:p>
            <a:pPr algn="ctr">
              <a:lnSpc>
                <a:spcPts val="14681"/>
              </a:lnSpc>
            </a:pPr>
            <a:r>
              <a:rPr lang="en-US" sz="10486" spc="1740">
                <a:solidFill>
                  <a:srgbClr val="FFFFFF"/>
                </a:solidFill>
                <a:latin typeface="Georgia Pro Heavy"/>
              </a:rPr>
              <a:t>ACADEMIC ALLIES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09201" y="4548998"/>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199885"/>
            <a:ext cx="8330602" cy="1228585"/>
            <a:chOff x="0" y="0"/>
            <a:chExt cx="5055647" cy="745600"/>
          </a:xfrm>
        </p:grpSpPr>
        <p:sp>
          <p:nvSpPr>
            <p:cNvPr name="Freeform 4" id="4"/>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grpSp>
        <p:nvGrpSpPr>
          <p:cNvPr name="Group 5" id="5"/>
          <p:cNvGrpSpPr/>
          <p:nvPr/>
        </p:nvGrpSpPr>
        <p:grpSpPr>
          <a:xfrm rot="0">
            <a:off x="11608364" y="3803399"/>
            <a:ext cx="9463870" cy="946387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sp>
      </p:grpSp>
      <p:sp>
        <p:nvSpPr>
          <p:cNvPr name="Freeform 7" id="7"/>
          <p:cNvSpPr/>
          <p:nvPr/>
        </p:nvSpPr>
        <p:spPr>
          <a:xfrm flipH="false" flipV="false" rot="0">
            <a:off x="10333591" y="3699236"/>
            <a:ext cx="10476888" cy="6984592"/>
          </a:xfrm>
          <a:custGeom>
            <a:avLst/>
            <a:gdLst/>
            <a:ahLst/>
            <a:cxnLst/>
            <a:rect r="r" b="b" t="t" l="l"/>
            <a:pathLst>
              <a:path h="6984592" w="10476888">
                <a:moveTo>
                  <a:pt x="0" y="0"/>
                </a:moveTo>
                <a:lnTo>
                  <a:pt x="10476888" y="0"/>
                </a:lnTo>
                <a:lnTo>
                  <a:pt x="10476888" y="6984592"/>
                </a:lnTo>
                <a:lnTo>
                  <a:pt x="0" y="6984592"/>
                </a:lnTo>
                <a:lnTo>
                  <a:pt x="0" y="0"/>
                </a:lnTo>
                <a:close/>
              </a:path>
            </a:pathLst>
          </a:custGeom>
          <a:blipFill>
            <a:blip r:embed="rId4"/>
            <a:stretch>
              <a:fillRect l="0" t="0" r="0" b="0"/>
            </a:stretch>
          </a:blipFill>
        </p:spPr>
      </p:sp>
      <p:sp>
        <p:nvSpPr>
          <p:cNvPr name="TextBox 8" id="8"/>
          <p:cNvSpPr txBox="true"/>
          <p:nvPr/>
        </p:nvSpPr>
        <p:spPr>
          <a:xfrm rot="0">
            <a:off x="1028700" y="2034994"/>
            <a:ext cx="10579664" cy="744496"/>
          </a:xfrm>
          <a:prstGeom prst="rect">
            <a:avLst/>
          </a:prstGeom>
        </p:spPr>
        <p:txBody>
          <a:bodyPr anchor="t" rtlCol="false" tIns="0" lIns="0" bIns="0" rIns="0">
            <a:spAutoFit/>
          </a:bodyPr>
          <a:lstStyle/>
          <a:p>
            <a:pPr>
              <a:lnSpc>
                <a:spcPts val="5461"/>
              </a:lnSpc>
            </a:pPr>
            <a:r>
              <a:rPr lang="en-US" sz="5748">
                <a:solidFill>
                  <a:srgbClr val="141414"/>
                </a:solidFill>
                <a:latin typeface="Georgia Pro Heavy"/>
              </a:rPr>
              <a:t>Academic Allies Program</a:t>
            </a:r>
          </a:p>
        </p:txBody>
      </p:sp>
      <p:sp>
        <p:nvSpPr>
          <p:cNvPr name="TextBox 9" id="9"/>
          <p:cNvSpPr txBox="true"/>
          <p:nvPr/>
        </p:nvSpPr>
        <p:spPr>
          <a:xfrm rot="0">
            <a:off x="1028700" y="3182660"/>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CPAR’s role:</a:t>
            </a:r>
          </a:p>
        </p:txBody>
      </p:sp>
      <p:sp>
        <p:nvSpPr>
          <p:cNvPr name="TextBox 10" id="10"/>
          <p:cNvSpPr txBox="true"/>
          <p:nvPr/>
        </p:nvSpPr>
        <p:spPr>
          <a:xfrm rot="0">
            <a:off x="234739" y="3827186"/>
            <a:ext cx="10098852" cy="5978501"/>
          </a:xfrm>
          <a:prstGeom prst="rect">
            <a:avLst/>
          </a:prstGeom>
        </p:spPr>
        <p:txBody>
          <a:bodyPr anchor="t" rtlCol="false" tIns="0" lIns="0" bIns="0" rIns="0">
            <a:spAutoFit/>
          </a:bodyPr>
          <a:lstStyle/>
          <a:p>
            <a:pPr marL="432005" indent="-216002" lvl="1">
              <a:lnSpc>
                <a:spcPts val="2801"/>
              </a:lnSpc>
              <a:buFont typeface="Arial"/>
              <a:buChar char="•"/>
            </a:pPr>
            <a:r>
              <a:rPr lang="en-US" sz="2000">
                <a:solidFill>
                  <a:srgbClr val="000000"/>
                </a:solidFill>
                <a:latin typeface="Verdana Pro"/>
              </a:rPr>
              <a:t>The Academic Allies Program establishes connections between Canadian students and primary school students in Malawi through the Green Schools Network, offering a unique opportunity to make a meaningful impact through fundraising initiatives. </a:t>
            </a:r>
          </a:p>
          <a:p>
            <a:pPr>
              <a:lnSpc>
                <a:spcPts val="2801"/>
              </a:lnSpc>
            </a:pPr>
          </a:p>
          <a:p>
            <a:pPr marL="432005" indent="-216002" lvl="1">
              <a:lnSpc>
                <a:spcPts val="2801"/>
              </a:lnSpc>
              <a:buFont typeface="Arial"/>
              <a:buChar char="•"/>
            </a:pPr>
            <a:r>
              <a:rPr lang="en-US" sz="2000">
                <a:solidFill>
                  <a:srgbClr val="000000"/>
                </a:solidFill>
                <a:latin typeface="Verdana Pro"/>
              </a:rPr>
              <a:t>Students gain valuable insights into the adversities faced by children in regions like Malawi, including challenges such as water scarcity, malnutrition, and limited access to education resources.</a:t>
            </a:r>
          </a:p>
          <a:p>
            <a:pPr>
              <a:lnSpc>
                <a:spcPts val="2801"/>
              </a:lnSpc>
            </a:pPr>
          </a:p>
          <a:p>
            <a:pPr marL="432005" indent="-216002" lvl="1">
              <a:lnSpc>
                <a:spcPts val="2801"/>
              </a:lnSpc>
              <a:buFont typeface="Arial"/>
              <a:buChar char="•"/>
            </a:pPr>
            <a:r>
              <a:rPr lang="en-US" sz="2000">
                <a:solidFill>
                  <a:srgbClr val="000000"/>
                </a:solidFill>
                <a:latin typeface="Verdana Pro"/>
              </a:rPr>
              <a:t>We connect each Canadian school with a primary school in Malawi and provide pictures, stories and a live interactive session so you know exactly where your donated funds are going.</a:t>
            </a:r>
          </a:p>
          <a:p>
            <a:pPr>
              <a:lnSpc>
                <a:spcPts val="2801"/>
              </a:lnSpc>
            </a:pPr>
            <a:r>
              <a:rPr lang="en-US" sz="2000">
                <a:solidFill>
                  <a:srgbClr val="000000"/>
                </a:solidFill>
                <a:latin typeface="Verdana Pro"/>
              </a:rPr>
              <a:t> </a:t>
            </a:r>
          </a:p>
          <a:p>
            <a:pPr marL="432005" indent="-216002" lvl="1">
              <a:lnSpc>
                <a:spcPts val="2801"/>
              </a:lnSpc>
              <a:buFont typeface="Arial"/>
              <a:buChar char="•"/>
            </a:pPr>
            <a:r>
              <a:rPr lang="en-US" sz="2000">
                <a:solidFill>
                  <a:srgbClr val="000000"/>
                </a:solidFill>
                <a:latin typeface="Verdana Pro"/>
              </a:rPr>
              <a:t>This approach allows Canadian students to directly interact with the Malawian students they support, fostering a deeper understanding of how their fundraising efforts in Canada positively influence the well-being and educational opportunities of disadvantaged children.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09201" y="4548998"/>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199885"/>
            <a:ext cx="8330602" cy="1228585"/>
            <a:chOff x="0" y="0"/>
            <a:chExt cx="5055647" cy="745600"/>
          </a:xfrm>
        </p:grpSpPr>
        <p:sp>
          <p:nvSpPr>
            <p:cNvPr name="Freeform 4" id="4"/>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name="Freeform 5" id="5"/>
          <p:cNvSpPr/>
          <p:nvPr/>
        </p:nvSpPr>
        <p:spPr>
          <a:xfrm flipH="false" flipV="false" rot="0">
            <a:off x="1230139" y="3919578"/>
            <a:ext cx="1428512" cy="2814803"/>
          </a:xfrm>
          <a:custGeom>
            <a:avLst/>
            <a:gdLst/>
            <a:ahLst/>
            <a:cxnLst/>
            <a:rect r="r" b="b" t="t" l="l"/>
            <a:pathLst>
              <a:path h="2814803" w="1428512">
                <a:moveTo>
                  <a:pt x="0" y="0"/>
                </a:moveTo>
                <a:lnTo>
                  <a:pt x="1428513" y="0"/>
                </a:lnTo>
                <a:lnTo>
                  <a:pt x="1428513" y="2814803"/>
                </a:lnTo>
                <a:lnTo>
                  <a:pt x="0" y="2814803"/>
                </a:lnTo>
                <a:lnTo>
                  <a:pt x="0" y="0"/>
                </a:lnTo>
                <a:close/>
              </a:path>
            </a:pathLst>
          </a:custGeom>
          <a:blipFill>
            <a:blip r:embed="rId4"/>
            <a:stretch>
              <a:fillRect l="0" t="0" r="0" b="0"/>
            </a:stretch>
          </a:blipFill>
        </p:spPr>
      </p:sp>
      <p:sp>
        <p:nvSpPr>
          <p:cNvPr name="Freeform 6" id="6"/>
          <p:cNvSpPr/>
          <p:nvPr/>
        </p:nvSpPr>
        <p:spPr>
          <a:xfrm flipH="false" flipV="false" rot="0">
            <a:off x="4443707" y="5730839"/>
            <a:ext cx="4134424" cy="3148232"/>
          </a:xfrm>
          <a:custGeom>
            <a:avLst/>
            <a:gdLst/>
            <a:ahLst/>
            <a:cxnLst/>
            <a:rect r="r" b="b" t="t" l="l"/>
            <a:pathLst>
              <a:path h="3148232" w="4134424">
                <a:moveTo>
                  <a:pt x="0" y="0"/>
                </a:moveTo>
                <a:lnTo>
                  <a:pt x="4134424" y="0"/>
                </a:lnTo>
                <a:lnTo>
                  <a:pt x="4134424" y="3148232"/>
                </a:lnTo>
                <a:lnTo>
                  <a:pt x="0" y="3148232"/>
                </a:lnTo>
                <a:lnTo>
                  <a:pt x="0" y="0"/>
                </a:lnTo>
                <a:close/>
              </a:path>
            </a:pathLst>
          </a:custGeom>
          <a:blipFill>
            <a:blip r:embed="rId5"/>
            <a:stretch>
              <a:fillRect l="0" t="-3746" r="0" b="0"/>
            </a:stretch>
          </a:blipFill>
        </p:spPr>
      </p:sp>
      <p:sp>
        <p:nvSpPr>
          <p:cNvPr name="Freeform 7" id="7"/>
          <p:cNvSpPr/>
          <p:nvPr/>
        </p:nvSpPr>
        <p:spPr>
          <a:xfrm flipH="false" flipV="false" rot="0">
            <a:off x="13674752" y="4376414"/>
            <a:ext cx="4448432" cy="4114800"/>
          </a:xfrm>
          <a:custGeom>
            <a:avLst/>
            <a:gdLst/>
            <a:ahLst/>
            <a:cxnLst/>
            <a:rect r="r" b="b" t="t" l="l"/>
            <a:pathLst>
              <a:path h="4114800" w="4448432">
                <a:moveTo>
                  <a:pt x="0" y="0"/>
                </a:moveTo>
                <a:lnTo>
                  <a:pt x="4448432" y="0"/>
                </a:lnTo>
                <a:lnTo>
                  <a:pt x="444843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9017725" y="3947944"/>
            <a:ext cx="4218877" cy="2922531"/>
          </a:xfrm>
          <a:custGeom>
            <a:avLst/>
            <a:gdLst/>
            <a:ahLst/>
            <a:cxnLst/>
            <a:rect r="r" b="b" t="t" l="l"/>
            <a:pathLst>
              <a:path h="2922531" w="4218877">
                <a:moveTo>
                  <a:pt x="0" y="0"/>
                </a:moveTo>
                <a:lnTo>
                  <a:pt x="4218877" y="0"/>
                </a:lnTo>
                <a:lnTo>
                  <a:pt x="4218877" y="2922532"/>
                </a:lnTo>
                <a:lnTo>
                  <a:pt x="0" y="29225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028700" y="1952389"/>
            <a:ext cx="10545293" cy="744496"/>
          </a:xfrm>
          <a:prstGeom prst="rect">
            <a:avLst/>
          </a:prstGeom>
        </p:spPr>
        <p:txBody>
          <a:bodyPr anchor="t" rtlCol="false" tIns="0" lIns="0" bIns="0" rIns="0">
            <a:spAutoFit/>
          </a:bodyPr>
          <a:lstStyle/>
          <a:p>
            <a:pPr>
              <a:lnSpc>
                <a:spcPts val="5461"/>
              </a:lnSpc>
            </a:pPr>
            <a:r>
              <a:rPr lang="en-US" sz="5748">
                <a:solidFill>
                  <a:srgbClr val="141414"/>
                </a:solidFill>
                <a:latin typeface="Georgia Pro Heavy"/>
              </a:rPr>
              <a:t>Academic Allies Program </a:t>
            </a:r>
          </a:p>
        </p:txBody>
      </p:sp>
      <p:sp>
        <p:nvSpPr>
          <p:cNvPr name="TextBox 10" id="10"/>
          <p:cNvSpPr txBox="true"/>
          <p:nvPr/>
        </p:nvSpPr>
        <p:spPr>
          <a:xfrm rot="0">
            <a:off x="254793" y="7155870"/>
            <a:ext cx="3980284" cy="945212"/>
          </a:xfrm>
          <a:prstGeom prst="rect">
            <a:avLst/>
          </a:prstGeom>
        </p:spPr>
        <p:txBody>
          <a:bodyPr anchor="t" rtlCol="false" tIns="0" lIns="0" bIns="0" rIns="0">
            <a:spAutoFit/>
          </a:bodyPr>
          <a:lstStyle/>
          <a:p>
            <a:pPr>
              <a:lnSpc>
                <a:spcPts val="2501"/>
              </a:lnSpc>
            </a:pPr>
            <a:r>
              <a:rPr lang="en-US" sz="1786">
                <a:solidFill>
                  <a:srgbClr val="000000"/>
                </a:solidFill>
                <a:latin typeface="Verdana Pro Bold"/>
              </a:rPr>
              <a:t>Contact CPAR at </a:t>
            </a:r>
            <a:r>
              <a:rPr lang="en-US" sz="1786" u="sng">
                <a:solidFill>
                  <a:srgbClr val="0E489F"/>
                </a:solidFill>
                <a:latin typeface="Verdana Pro Bold"/>
                <a:hlinkClick r:id="rId10" tooltip="mailto:info@cpar.ca"/>
              </a:rPr>
              <a:t>info@cpar.ca</a:t>
            </a:r>
            <a:r>
              <a:rPr lang="en-US" sz="1786">
                <a:solidFill>
                  <a:srgbClr val="000000"/>
                </a:solidFill>
                <a:latin typeface="Verdana Pro Bold"/>
              </a:rPr>
              <a:t> or (416) 369-0865 to pledge your class/school support.</a:t>
            </a:r>
          </a:p>
        </p:txBody>
      </p:sp>
      <p:sp>
        <p:nvSpPr>
          <p:cNvPr name="TextBox 11" id="11"/>
          <p:cNvSpPr txBox="true"/>
          <p:nvPr/>
        </p:nvSpPr>
        <p:spPr>
          <a:xfrm rot="0">
            <a:off x="1028700" y="3182660"/>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School’s Role:</a:t>
            </a:r>
          </a:p>
        </p:txBody>
      </p:sp>
      <p:sp>
        <p:nvSpPr>
          <p:cNvPr name="TextBox 12" id="12"/>
          <p:cNvSpPr txBox="true"/>
          <p:nvPr/>
        </p:nvSpPr>
        <p:spPr>
          <a:xfrm rot="0">
            <a:off x="4443707" y="9008753"/>
            <a:ext cx="4325641" cy="656589"/>
          </a:xfrm>
          <a:prstGeom prst="rect">
            <a:avLst/>
          </a:prstGeom>
        </p:spPr>
        <p:txBody>
          <a:bodyPr anchor="t" rtlCol="false" tIns="0" lIns="0" bIns="0" rIns="0">
            <a:spAutoFit/>
          </a:bodyPr>
          <a:lstStyle/>
          <a:p>
            <a:pPr algn="l" marL="0" indent="0" lvl="0">
              <a:lnSpc>
                <a:spcPts val="2660"/>
              </a:lnSpc>
              <a:spcBef>
                <a:spcPct val="0"/>
              </a:spcBef>
            </a:pPr>
            <a:r>
              <a:rPr lang="en-US" sz="1900" strike="noStrike" u="none">
                <a:solidFill>
                  <a:srgbClr val="000000"/>
                </a:solidFill>
                <a:latin typeface="Verdana Pro Bold"/>
              </a:rPr>
              <a:t>Schedule a virtual or in-person presentation by CPAR.</a:t>
            </a:r>
          </a:p>
        </p:txBody>
      </p:sp>
      <p:sp>
        <p:nvSpPr>
          <p:cNvPr name="TextBox 13" id="13"/>
          <p:cNvSpPr txBox="true"/>
          <p:nvPr/>
        </p:nvSpPr>
        <p:spPr>
          <a:xfrm rot="0">
            <a:off x="10474617" y="7165395"/>
            <a:ext cx="2395984" cy="323214"/>
          </a:xfrm>
          <a:prstGeom prst="rect">
            <a:avLst/>
          </a:prstGeom>
        </p:spPr>
        <p:txBody>
          <a:bodyPr anchor="t" rtlCol="false" tIns="0" lIns="0" bIns="0" rIns="0">
            <a:spAutoFit/>
          </a:bodyPr>
          <a:lstStyle/>
          <a:p>
            <a:pPr algn="l" marL="0" indent="0" lvl="0">
              <a:lnSpc>
                <a:spcPts val="2660"/>
              </a:lnSpc>
              <a:spcBef>
                <a:spcPct val="0"/>
              </a:spcBef>
            </a:pPr>
            <a:r>
              <a:rPr lang="en-US" sz="1900" strike="noStrike" u="none">
                <a:solidFill>
                  <a:srgbClr val="000000"/>
                </a:solidFill>
                <a:latin typeface="Verdana Pro Bold"/>
              </a:rPr>
              <a:t>Start fundraising!</a:t>
            </a:r>
          </a:p>
        </p:txBody>
      </p:sp>
      <p:sp>
        <p:nvSpPr>
          <p:cNvPr name="TextBox 14" id="14"/>
          <p:cNvSpPr txBox="true"/>
          <p:nvPr/>
        </p:nvSpPr>
        <p:spPr>
          <a:xfrm rot="0">
            <a:off x="13700201" y="8730514"/>
            <a:ext cx="4422983" cy="934828"/>
          </a:xfrm>
          <a:prstGeom prst="rect">
            <a:avLst/>
          </a:prstGeom>
        </p:spPr>
        <p:txBody>
          <a:bodyPr anchor="t" rtlCol="false" tIns="0" lIns="0" bIns="0" rIns="0">
            <a:spAutoFit/>
          </a:bodyPr>
          <a:lstStyle/>
          <a:p>
            <a:pPr algn="l" marL="0" indent="0" lvl="0">
              <a:lnSpc>
                <a:spcPts val="2549"/>
              </a:lnSpc>
              <a:spcBef>
                <a:spcPct val="0"/>
              </a:spcBef>
            </a:pPr>
            <a:r>
              <a:rPr lang="en-US" sz="1820" strike="noStrike" u="none">
                <a:solidFill>
                  <a:srgbClr val="000000"/>
                </a:solidFill>
                <a:latin typeface="Verdana Pro Bold"/>
              </a:rPr>
              <a:t>Donate your raised funds to CPAR and receive regular project updates.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09201" y="4548998"/>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199885"/>
            <a:ext cx="8330602" cy="1228585"/>
            <a:chOff x="0" y="0"/>
            <a:chExt cx="5055647" cy="745600"/>
          </a:xfrm>
        </p:grpSpPr>
        <p:sp>
          <p:nvSpPr>
            <p:cNvPr name="Freeform 4" id="4"/>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name="Freeform 5" id="5"/>
          <p:cNvSpPr/>
          <p:nvPr/>
        </p:nvSpPr>
        <p:spPr>
          <a:xfrm flipH="false" flipV="false" rot="0">
            <a:off x="158502" y="3693039"/>
            <a:ext cx="4140679" cy="4114800"/>
          </a:xfrm>
          <a:custGeom>
            <a:avLst/>
            <a:gdLst/>
            <a:ahLst/>
            <a:cxnLst/>
            <a:rect r="r" b="b" t="t" l="l"/>
            <a:pathLst>
              <a:path h="4114800" w="4140679">
                <a:moveTo>
                  <a:pt x="0" y="0"/>
                </a:moveTo>
                <a:lnTo>
                  <a:pt x="4140679" y="0"/>
                </a:lnTo>
                <a:lnTo>
                  <a:pt x="41406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4612531" y="3265568"/>
            <a:ext cx="4241346" cy="4542271"/>
          </a:xfrm>
          <a:custGeom>
            <a:avLst/>
            <a:gdLst/>
            <a:ahLst/>
            <a:cxnLst/>
            <a:rect r="r" b="b" t="t" l="l"/>
            <a:pathLst>
              <a:path h="4542271" w="4241346">
                <a:moveTo>
                  <a:pt x="0" y="0"/>
                </a:moveTo>
                <a:lnTo>
                  <a:pt x="4241345" y="0"/>
                </a:lnTo>
                <a:lnTo>
                  <a:pt x="4241345" y="4542271"/>
                </a:lnTo>
                <a:lnTo>
                  <a:pt x="0" y="4542271"/>
                </a:lnTo>
                <a:lnTo>
                  <a:pt x="0" y="0"/>
                </a:lnTo>
                <a:close/>
              </a:path>
            </a:pathLst>
          </a:custGeom>
          <a:blipFill>
            <a:blip r:embed="rId6"/>
            <a:stretch>
              <a:fillRect l="0" t="0" r="0" b="0"/>
            </a:stretch>
          </a:blipFill>
        </p:spPr>
      </p:sp>
      <p:sp>
        <p:nvSpPr>
          <p:cNvPr name="Freeform 7" id="7"/>
          <p:cNvSpPr/>
          <p:nvPr/>
        </p:nvSpPr>
        <p:spPr>
          <a:xfrm flipH="false" flipV="false" rot="0">
            <a:off x="9004821" y="3479304"/>
            <a:ext cx="4225725" cy="4114800"/>
          </a:xfrm>
          <a:custGeom>
            <a:avLst/>
            <a:gdLst/>
            <a:ahLst/>
            <a:cxnLst/>
            <a:rect r="r" b="b" t="t" l="l"/>
            <a:pathLst>
              <a:path h="4114800" w="4225725">
                <a:moveTo>
                  <a:pt x="0" y="0"/>
                </a:moveTo>
                <a:lnTo>
                  <a:pt x="4225726" y="0"/>
                </a:lnTo>
                <a:lnTo>
                  <a:pt x="42257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3382947" y="3323948"/>
            <a:ext cx="4695311" cy="4114800"/>
          </a:xfrm>
          <a:custGeom>
            <a:avLst/>
            <a:gdLst/>
            <a:ahLst/>
            <a:cxnLst/>
            <a:rect r="r" b="b" t="t" l="l"/>
            <a:pathLst>
              <a:path h="4114800" w="4695311">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1012075" y="1838089"/>
            <a:ext cx="11074893" cy="744496"/>
          </a:xfrm>
          <a:prstGeom prst="rect">
            <a:avLst/>
          </a:prstGeom>
        </p:spPr>
        <p:txBody>
          <a:bodyPr anchor="t" rtlCol="false" tIns="0" lIns="0" bIns="0" rIns="0">
            <a:spAutoFit/>
          </a:bodyPr>
          <a:lstStyle/>
          <a:p>
            <a:pPr>
              <a:lnSpc>
                <a:spcPts val="5461"/>
              </a:lnSpc>
            </a:pPr>
            <a:r>
              <a:rPr lang="en-US" sz="5748">
                <a:solidFill>
                  <a:srgbClr val="141414"/>
                </a:solidFill>
                <a:latin typeface="Georgia Pro Heavy"/>
              </a:rPr>
              <a:t>Academic Allies Program</a:t>
            </a:r>
          </a:p>
        </p:txBody>
      </p:sp>
      <p:sp>
        <p:nvSpPr>
          <p:cNvPr name="TextBox 10" id="10"/>
          <p:cNvSpPr txBox="true"/>
          <p:nvPr/>
        </p:nvSpPr>
        <p:spPr>
          <a:xfrm rot="0">
            <a:off x="158502" y="8093589"/>
            <a:ext cx="4454029" cy="989964"/>
          </a:xfrm>
          <a:prstGeom prst="rect">
            <a:avLst/>
          </a:prstGeom>
        </p:spPr>
        <p:txBody>
          <a:bodyPr anchor="t" rtlCol="false" tIns="0" lIns="0" bIns="0" rIns="0">
            <a:spAutoFit/>
          </a:bodyPr>
          <a:lstStyle/>
          <a:p>
            <a:pPr>
              <a:lnSpc>
                <a:spcPts val="2660"/>
              </a:lnSpc>
            </a:pPr>
            <a:r>
              <a:rPr lang="en-US" sz="1900">
                <a:solidFill>
                  <a:srgbClr val="000000"/>
                </a:solidFill>
                <a:latin typeface="Verdana Pro Bold"/>
              </a:rPr>
              <a:t>Virtual Events:</a:t>
            </a:r>
            <a:r>
              <a:rPr lang="en-US" sz="1900">
                <a:solidFill>
                  <a:srgbClr val="000000"/>
                </a:solidFill>
                <a:latin typeface="Verdana Pro"/>
              </a:rPr>
              <a:t> Organize virtual talent shows, online auctions, or fundraising challenges.</a:t>
            </a:r>
          </a:p>
        </p:txBody>
      </p:sp>
      <p:sp>
        <p:nvSpPr>
          <p:cNvPr name="TextBox 11" id="11"/>
          <p:cNvSpPr txBox="true"/>
          <p:nvPr/>
        </p:nvSpPr>
        <p:spPr>
          <a:xfrm rot="0">
            <a:off x="1012075" y="3010414"/>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Fundraising Ideas</a:t>
            </a:r>
          </a:p>
        </p:txBody>
      </p:sp>
      <p:sp>
        <p:nvSpPr>
          <p:cNvPr name="TextBox 12" id="12"/>
          <p:cNvSpPr txBox="true"/>
          <p:nvPr/>
        </p:nvSpPr>
        <p:spPr>
          <a:xfrm rot="0">
            <a:off x="4928886" y="8089453"/>
            <a:ext cx="4325641" cy="1323339"/>
          </a:xfrm>
          <a:prstGeom prst="rect">
            <a:avLst/>
          </a:prstGeom>
        </p:spPr>
        <p:txBody>
          <a:bodyPr anchor="t" rtlCol="false" tIns="0" lIns="0" bIns="0" rIns="0">
            <a:spAutoFit/>
          </a:bodyPr>
          <a:lstStyle/>
          <a:p>
            <a:pPr algn="l" marL="0" indent="0" lvl="0">
              <a:lnSpc>
                <a:spcPts val="2660"/>
              </a:lnSpc>
              <a:spcBef>
                <a:spcPct val="0"/>
              </a:spcBef>
            </a:pPr>
            <a:r>
              <a:rPr lang="en-US" sz="1900" strike="noStrike" u="none">
                <a:solidFill>
                  <a:srgbClr val="000000"/>
                </a:solidFill>
                <a:latin typeface="Verdana Pro Bold"/>
              </a:rPr>
              <a:t>Social Media Campaigns:</a:t>
            </a:r>
            <a:r>
              <a:rPr lang="en-US" sz="1900" strike="noStrike" u="none">
                <a:solidFill>
                  <a:srgbClr val="000000"/>
                </a:solidFill>
                <a:latin typeface="Verdana Pro"/>
              </a:rPr>
              <a:t> Leverage social media platforms like TikTok to raise awareness and funds for the cause</a:t>
            </a:r>
          </a:p>
        </p:txBody>
      </p:sp>
      <p:sp>
        <p:nvSpPr>
          <p:cNvPr name="TextBox 13" id="13"/>
          <p:cNvSpPr txBox="true"/>
          <p:nvPr/>
        </p:nvSpPr>
        <p:spPr>
          <a:xfrm rot="0">
            <a:off x="9568852" y="8079387"/>
            <a:ext cx="3661695" cy="1656714"/>
          </a:xfrm>
          <a:prstGeom prst="rect">
            <a:avLst/>
          </a:prstGeom>
        </p:spPr>
        <p:txBody>
          <a:bodyPr anchor="t" rtlCol="false" tIns="0" lIns="0" bIns="0" rIns="0">
            <a:spAutoFit/>
          </a:bodyPr>
          <a:lstStyle/>
          <a:p>
            <a:pPr algn="l" marL="0" indent="0" lvl="0">
              <a:lnSpc>
                <a:spcPts val="2660"/>
              </a:lnSpc>
              <a:spcBef>
                <a:spcPct val="0"/>
              </a:spcBef>
            </a:pPr>
            <a:r>
              <a:rPr lang="en-US" sz="1900" strike="noStrike" u="none">
                <a:solidFill>
                  <a:srgbClr val="000000"/>
                </a:solidFill>
                <a:latin typeface="Verdana Pro Bold"/>
              </a:rPr>
              <a:t>Community Outreach:</a:t>
            </a:r>
            <a:r>
              <a:rPr lang="en-US" sz="1900" strike="noStrike" u="none">
                <a:solidFill>
                  <a:srgbClr val="000000"/>
                </a:solidFill>
                <a:latin typeface="Verdana Pro"/>
              </a:rPr>
              <a:t> Host bake sales, car washes, or other community events to engage local support.</a:t>
            </a:r>
          </a:p>
          <a:p>
            <a:pPr algn="l" marL="0" indent="0" lvl="0">
              <a:lnSpc>
                <a:spcPts val="2660"/>
              </a:lnSpc>
              <a:spcBef>
                <a:spcPct val="0"/>
              </a:spcBef>
            </a:pPr>
          </a:p>
        </p:txBody>
      </p:sp>
      <p:sp>
        <p:nvSpPr>
          <p:cNvPr name="TextBox 14" id="14"/>
          <p:cNvSpPr txBox="true"/>
          <p:nvPr/>
        </p:nvSpPr>
        <p:spPr>
          <a:xfrm rot="0">
            <a:off x="13865017" y="8133305"/>
            <a:ext cx="4422983" cy="989964"/>
          </a:xfrm>
          <a:prstGeom prst="rect">
            <a:avLst/>
          </a:prstGeom>
        </p:spPr>
        <p:txBody>
          <a:bodyPr anchor="t" rtlCol="false" tIns="0" lIns="0" bIns="0" rIns="0">
            <a:spAutoFit/>
          </a:bodyPr>
          <a:lstStyle/>
          <a:p>
            <a:pPr algn="l" marL="0" indent="0" lvl="0">
              <a:lnSpc>
                <a:spcPts val="2660"/>
              </a:lnSpc>
              <a:spcBef>
                <a:spcPct val="0"/>
              </a:spcBef>
            </a:pPr>
            <a:r>
              <a:rPr lang="en-US" sz="1900">
                <a:solidFill>
                  <a:srgbClr val="000000"/>
                </a:solidFill>
                <a:latin typeface="Verdana Pro Bold"/>
              </a:rPr>
              <a:t>Be creative:</a:t>
            </a:r>
            <a:r>
              <a:rPr lang="en-US" sz="1900">
                <a:solidFill>
                  <a:srgbClr val="000000"/>
                </a:solidFill>
                <a:latin typeface="Verdana Pro"/>
              </a:rPr>
              <a:t> </a:t>
            </a:r>
            <a:r>
              <a:rPr lang="en-US" sz="1900" strike="noStrike" u="none">
                <a:solidFill>
                  <a:srgbClr val="000000"/>
                </a:solidFill>
                <a:latin typeface="Verdana Pro"/>
              </a:rPr>
              <a:t>Think outside the box and leverage talents and resources for a meaningful cause.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09201" y="4548998"/>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199885"/>
            <a:ext cx="8330602" cy="1228585"/>
            <a:chOff x="0" y="0"/>
            <a:chExt cx="5055647" cy="745600"/>
          </a:xfrm>
        </p:grpSpPr>
        <p:sp>
          <p:nvSpPr>
            <p:cNvPr name="Freeform 4" id="4"/>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name="Freeform 5" id="5"/>
          <p:cNvSpPr/>
          <p:nvPr/>
        </p:nvSpPr>
        <p:spPr>
          <a:xfrm flipH="false" flipV="false" rot="0">
            <a:off x="3021097" y="3943208"/>
            <a:ext cx="1745955" cy="2740544"/>
          </a:xfrm>
          <a:custGeom>
            <a:avLst/>
            <a:gdLst/>
            <a:ahLst/>
            <a:cxnLst/>
            <a:rect r="r" b="b" t="t" l="l"/>
            <a:pathLst>
              <a:path h="2740544" w="1745955">
                <a:moveTo>
                  <a:pt x="0" y="0"/>
                </a:moveTo>
                <a:lnTo>
                  <a:pt x="1745955" y="0"/>
                </a:lnTo>
                <a:lnTo>
                  <a:pt x="1745955" y="2740545"/>
                </a:lnTo>
                <a:lnTo>
                  <a:pt x="0" y="2740545"/>
                </a:lnTo>
                <a:lnTo>
                  <a:pt x="0" y="0"/>
                </a:lnTo>
                <a:close/>
              </a:path>
            </a:pathLst>
          </a:custGeom>
          <a:blipFill>
            <a:blip r:embed="rId4"/>
            <a:stretch>
              <a:fillRect l="0" t="0" r="0" b="0"/>
            </a:stretch>
          </a:blipFill>
        </p:spPr>
      </p:sp>
      <p:sp>
        <p:nvSpPr>
          <p:cNvPr name="Freeform 6" id="6"/>
          <p:cNvSpPr/>
          <p:nvPr/>
        </p:nvSpPr>
        <p:spPr>
          <a:xfrm flipH="false" flipV="false" rot="0">
            <a:off x="485436" y="7337178"/>
            <a:ext cx="1644366" cy="2841237"/>
          </a:xfrm>
          <a:custGeom>
            <a:avLst/>
            <a:gdLst/>
            <a:ahLst/>
            <a:cxnLst/>
            <a:rect r="r" b="b" t="t" l="l"/>
            <a:pathLst>
              <a:path h="2841237" w="1644366">
                <a:moveTo>
                  <a:pt x="0" y="0"/>
                </a:moveTo>
                <a:lnTo>
                  <a:pt x="1644366" y="0"/>
                </a:lnTo>
                <a:lnTo>
                  <a:pt x="1644366" y="2841237"/>
                </a:lnTo>
                <a:lnTo>
                  <a:pt x="0" y="28412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6764102" y="4887143"/>
            <a:ext cx="4529297" cy="2734563"/>
          </a:xfrm>
          <a:custGeom>
            <a:avLst/>
            <a:gdLst/>
            <a:ahLst/>
            <a:cxnLst/>
            <a:rect r="r" b="b" t="t" l="l"/>
            <a:pathLst>
              <a:path h="2734563" w="4529297">
                <a:moveTo>
                  <a:pt x="0" y="0"/>
                </a:moveTo>
                <a:lnTo>
                  <a:pt x="4529298" y="0"/>
                </a:lnTo>
                <a:lnTo>
                  <a:pt x="4529298" y="2734563"/>
                </a:lnTo>
                <a:lnTo>
                  <a:pt x="0" y="27345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856176" y="3287118"/>
            <a:ext cx="3019917" cy="3396634"/>
          </a:xfrm>
          <a:custGeom>
            <a:avLst/>
            <a:gdLst/>
            <a:ahLst/>
            <a:cxnLst/>
            <a:rect r="r" b="b" t="t" l="l"/>
            <a:pathLst>
              <a:path h="3396634" w="3019917">
                <a:moveTo>
                  <a:pt x="0" y="0"/>
                </a:moveTo>
                <a:lnTo>
                  <a:pt x="3019917" y="0"/>
                </a:lnTo>
                <a:lnTo>
                  <a:pt x="3019917" y="3396635"/>
                </a:lnTo>
                <a:lnTo>
                  <a:pt x="0" y="339663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1940767" y="7621706"/>
            <a:ext cx="2976695" cy="2448332"/>
          </a:xfrm>
          <a:custGeom>
            <a:avLst/>
            <a:gdLst/>
            <a:ahLst/>
            <a:cxnLst/>
            <a:rect r="r" b="b" t="t" l="l"/>
            <a:pathLst>
              <a:path h="2448332" w="2976695">
                <a:moveTo>
                  <a:pt x="0" y="0"/>
                </a:moveTo>
                <a:lnTo>
                  <a:pt x="2976695" y="0"/>
                </a:lnTo>
                <a:lnTo>
                  <a:pt x="2976695" y="2448332"/>
                </a:lnTo>
                <a:lnTo>
                  <a:pt x="0" y="2448332"/>
                </a:lnTo>
                <a:lnTo>
                  <a:pt x="0" y="0"/>
                </a:lnTo>
                <a:close/>
              </a:path>
            </a:pathLst>
          </a:custGeom>
          <a:blipFill>
            <a:blip r:embed="rId11"/>
            <a:stretch>
              <a:fillRect l="0" t="0" r="0" b="0"/>
            </a:stretch>
          </a:blipFill>
        </p:spPr>
      </p:sp>
      <p:sp>
        <p:nvSpPr>
          <p:cNvPr name="TextBox 10" id="10"/>
          <p:cNvSpPr txBox="true"/>
          <p:nvPr/>
        </p:nvSpPr>
        <p:spPr>
          <a:xfrm rot="0">
            <a:off x="1012075" y="1838089"/>
            <a:ext cx="11074893" cy="744496"/>
          </a:xfrm>
          <a:prstGeom prst="rect">
            <a:avLst/>
          </a:prstGeom>
        </p:spPr>
        <p:txBody>
          <a:bodyPr anchor="t" rtlCol="false" tIns="0" lIns="0" bIns="0" rIns="0">
            <a:spAutoFit/>
          </a:bodyPr>
          <a:lstStyle/>
          <a:p>
            <a:pPr>
              <a:lnSpc>
                <a:spcPts val="5461"/>
              </a:lnSpc>
            </a:pPr>
            <a:r>
              <a:rPr lang="en-US" sz="5748">
                <a:solidFill>
                  <a:srgbClr val="141414"/>
                </a:solidFill>
                <a:latin typeface="Georgia Pro Heavy"/>
              </a:rPr>
              <a:t>Academic Allies Program</a:t>
            </a:r>
          </a:p>
        </p:txBody>
      </p:sp>
      <p:sp>
        <p:nvSpPr>
          <p:cNvPr name="TextBox 11" id="11"/>
          <p:cNvSpPr txBox="true"/>
          <p:nvPr/>
        </p:nvSpPr>
        <p:spPr>
          <a:xfrm rot="0">
            <a:off x="1012075" y="3010414"/>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Fundraising Benchmarks</a:t>
            </a:r>
          </a:p>
        </p:txBody>
      </p:sp>
      <p:sp>
        <p:nvSpPr>
          <p:cNvPr name="TextBox 12" id="12"/>
          <p:cNvSpPr txBox="true"/>
          <p:nvPr/>
        </p:nvSpPr>
        <p:spPr>
          <a:xfrm rot="0">
            <a:off x="7352983" y="7874317"/>
            <a:ext cx="3782140" cy="935355"/>
          </a:xfrm>
          <a:prstGeom prst="rect">
            <a:avLst/>
          </a:prstGeom>
        </p:spPr>
        <p:txBody>
          <a:bodyPr anchor="t" rtlCol="false" tIns="0" lIns="0" bIns="0" rIns="0">
            <a:spAutoFit/>
          </a:bodyPr>
          <a:lstStyle/>
          <a:p>
            <a:pPr>
              <a:lnSpc>
                <a:spcPts val="2519"/>
              </a:lnSpc>
            </a:pPr>
            <a:r>
              <a:rPr lang="en-US" sz="1799">
                <a:solidFill>
                  <a:srgbClr val="000000"/>
                </a:solidFill>
                <a:latin typeface="Verdana Pro"/>
              </a:rPr>
              <a:t>Raise </a:t>
            </a:r>
            <a:r>
              <a:rPr lang="en-US" sz="1799">
                <a:solidFill>
                  <a:srgbClr val="000000"/>
                </a:solidFill>
                <a:latin typeface="Verdana Pro Bold"/>
              </a:rPr>
              <a:t>$10,000</a:t>
            </a:r>
            <a:r>
              <a:rPr lang="en-US" sz="1799">
                <a:solidFill>
                  <a:srgbClr val="000000"/>
                </a:solidFill>
                <a:latin typeface="Verdana Pro"/>
              </a:rPr>
              <a:t> for construction of ONE 30,000L rainwater harvesting tank</a:t>
            </a:r>
          </a:p>
        </p:txBody>
      </p:sp>
      <p:sp>
        <p:nvSpPr>
          <p:cNvPr name="TextBox 13" id="13"/>
          <p:cNvSpPr txBox="true"/>
          <p:nvPr/>
        </p:nvSpPr>
        <p:spPr>
          <a:xfrm rot="0">
            <a:off x="15099577" y="8142923"/>
            <a:ext cx="3001195" cy="1564005"/>
          </a:xfrm>
          <a:prstGeom prst="rect">
            <a:avLst/>
          </a:prstGeom>
        </p:spPr>
        <p:txBody>
          <a:bodyPr anchor="t" rtlCol="false" tIns="0" lIns="0" bIns="0" rIns="0">
            <a:spAutoFit/>
          </a:bodyPr>
          <a:lstStyle/>
          <a:p>
            <a:pPr>
              <a:lnSpc>
                <a:spcPts val="2520"/>
              </a:lnSpc>
            </a:pPr>
            <a:r>
              <a:rPr lang="en-US" sz="1800">
                <a:solidFill>
                  <a:srgbClr val="000000"/>
                </a:solidFill>
                <a:latin typeface="Verdana Pro"/>
              </a:rPr>
              <a:t>Raise </a:t>
            </a:r>
            <a:r>
              <a:rPr lang="en-US" sz="1800">
                <a:solidFill>
                  <a:srgbClr val="000000"/>
                </a:solidFill>
                <a:latin typeface="Verdana Pro Bold"/>
              </a:rPr>
              <a:t>$500</a:t>
            </a:r>
            <a:r>
              <a:rPr lang="en-US" sz="1800">
                <a:solidFill>
                  <a:srgbClr val="000000"/>
                </a:solidFill>
                <a:latin typeface="Verdana Pro"/>
              </a:rPr>
              <a:t> for purchase of vegetable seeds, fruit and plant seedlings to develop a small school garden</a:t>
            </a:r>
          </a:p>
        </p:txBody>
      </p:sp>
      <p:sp>
        <p:nvSpPr>
          <p:cNvPr name="TextBox 14" id="14"/>
          <p:cNvSpPr txBox="true"/>
          <p:nvPr/>
        </p:nvSpPr>
        <p:spPr>
          <a:xfrm rot="0">
            <a:off x="3021097" y="8771572"/>
            <a:ext cx="2547504" cy="935355"/>
          </a:xfrm>
          <a:prstGeom prst="rect">
            <a:avLst/>
          </a:prstGeom>
        </p:spPr>
        <p:txBody>
          <a:bodyPr anchor="t" rtlCol="false" tIns="0" lIns="0" bIns="0" rIns="0">
            <a:spAutoFit/>
          </a:bodyPr>
          <a:lstStyle/>
          <a:p>
            <a:pPr>
              <a:lnSpc>
                <a:spcPts val="2519"/>
              </a:lnSpc>
            </a:pPr>
            <a:r>
              <a:rPr lang="en-US" sz="1799">
                <a:solidFill>
                  <a:srgbClr val="000000"/>
                </a:solidFill>
                <a:latin typeface="Verdana Pro"/>
              </a:rPr>
              <a:t>Raise </a:t>
            </a:r>
            <a:r>
              <a:rPr lang="en-US" sz="1799">
                <a:solidFill>
                  <a:srgbClr val="000000"/>
                </a:solidFill>
                <a:latin typeface="Verdana Pro Bold"/>
              </a:rPr>
              <a:t>$5000</a:t>
            </a:r>
            <a:r>
              <a:rPr lang="en-US" sz="1799">
                <a:solidFill>
                  <a:srgbClr val="000000"/>
                </a:solidFill>
                <a:latin typeface="Verdana Pro"/>
              </a:rPr>
              <a:t> to build VIP latrine blocks on school campus</a:t>
            </a:r>
          </a:p>
        </p:txBody>
      </p:sp>
      <p:sp>
        <p:nvSpPr>
          <p:cNvPr name="TextBox 15" id="15"/>
          <p:cNvSpPr txBox="true"/>
          <p:nvPr/>
        </p:nvSpPr>
        <p:spPr>
          <a:xfrm rot="0">
            <a:off x="12488901" y="3905108"/>
            <a:ext cx="3037162" cy="1249680"/>
          </a:xfrm>
          <a:prstGeom prst="rect">
            <a:avLst/>
          </a:prstGeom>
        </p:spPr>
        <p:txBody>
          <a:bodyPr anchor="t" rtlCol="false" tIns="0" lIns="0" bIns="0" rIns="0">
            <a:spAutoFit/>
          </a:bodyPr>
          <a:lstStyle/>
          <a:p>
            <a:pPr>
              <a:lnSpc>
                <a:spcPts val="2520"/>
              </a:lnSpc>
            </a:pPr>
            <a:r>
              <a:rPr lang="en-US" sz="1800">
                <a:solidFill>
                  <a:srgbClr val="000000"/>
                </a:solidFill>
                <a:latin typeface="Verdana Pro"/>
              </a:rPr>
              <a:t>Raise </a:t>
            </a:r>
            <a:r>
              <a:rPr lang="en-US" sz="1800">
                <a:solidFill>
                  <a:srgbClr val="000000"/>
                </a:solidFill>
                <a:latin typeface="Verdana Pro Bold"/>
              </a:rPr>
              <a:t>$2000</a:t>
            </a:r>
            <a:r>
              <a:rPr lang="en-US" sz="1800">
                <a:solidFill>
                  <a:srgbClr val="000000"/>
                </a:solidFill>
                <a:latin typeface="Verdana Pro"/>
              </a:rPr>
              <a:t> to purchase re-usable menstrual hygiene products in schools</a:t>
            </a:r>
          </a:p>
        </p:txBody>
      </p:sp>
      <p:sp>
        <p:nvSpPr>
          <p:cNvPr name="TextBox 16" id="16"/>
          <p:cNvSpPr txBox="true"/>
          <p:nvPr/>
        </p:nvSpPr>
        <p:spPr>
          <a:xfrm rot="0">
            <a:off x="232866" y="4669590"/>
            <a:ext cx="2788231" cy="1249680"/>
          </a:xfrm>
          <a:prstGeom prst="rect">
            <a:avLst/>
          </a:prstGeom>
        </p:spPr>
        <p:txBody>
          <a:bodyPr anchor="t" rtlCol="false" tIns="0" lIns="0" bIns="0" rIns="0">
            <a:spAutoFit/>
          </a:bodyPr>
          <a:lstStyle/>
          <a:p>
            <a:pPr>
              <a:lnSpc>
                <a:spcPts val="2519"/>
              </a:lnSpc>
            </a:pPr>
            <a:r>
              <a:rPr lang="en-US" sz="1799">
                <a:solidFill>
                  <a:srgbClr val="000000"/>
                </a:solidFill>
                <a:latin typeface="Verdana Pro"/>
              </a:rPr>
              <a:t>Raise </a:t>
            </a:r>
            <a:r>
              <a:rPr lang="en-US" sz="1799">
                <a:solidFill>
                  <a:srgbClr val="000000"/>
                </a:solidFill>
                <a:latin typeface="Verdana Pro Bold"/>
              </a:rPr>
              <a:t>$525</a:t>
            </a:r>
            <a:r>
              <a:rPr lang="en-US" sz="1799">
                <a:solidFill>
                  <a:srgbClr val="000000"/>
                </a:solidFill>
                <a:latin typeface="Verdana Pro"/>
              </a:rPr>
              <a:t> for construction of ONE change room with a handwashing station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842514"/>
            <a:ext cx="18288000" cy="8370372"/>
          </a:xfrm>
          <a:custGeom>
            <a:avLst/>
            <a:gdLst/>
            <a:ahLst/>
            <a:cxnLst/>
            <a:rect r="r" b="b" t="t" l="l"/>
            <a:pathLst>
              <a:path h="8370372" w="18288000">
                <a:moveTo>
                  <a:pt x="0" y="0"/>
                </a:moveTo>
                <a:lnTo>
                  <a:pt x="18288000" y="0"/>
                </a:lnTo>
                <a:lnTo>
                  <a:pt x="18288000" y="8370372"/>
                </a:lnTo>
                <a:lnTo>
                  <a:pt x="0" y="8370372"/>
                </a:lnTo>
                <a:lnTo>
                  <a:pt x="0" y="0"/>
                </a:lnTo>
                <a:close/>
              </a:path>
            </a:pathLst>
          </a:custGeom>
          <a:blipFill>
            <a:blip r:embed="rId2"/>
            <a:stretch>
              <a:fillRect l="0" t="-10801" r="0" b="-34855"/>
            </a:stretch>
          </a:blipFill>
        </p:spPr>
      </p:sp>
      <p:grpSp>
        <p:nvGrpSpPr>
          <p:cNvPr name="Group 3" id="3"/>
          <p:cNvGrpSpPr/>
          <p:nvPr/>
        </p:nvGrpSpPr>
        <p:grpSpPr>
          <a:xfrm rot="0">
            <a:off x="1028700" y="3073087"/>
            <a:ext cx="16230600" cy="4140975"/>
            <a:chOff x="0" y="0"/>
            <a:chExt cx="6862939" cy="1750968"/>
          </a:xfrm>
        </p:grpSpPr>
        <p:sp>
          <p:nvSpPr>
            <p:cNvPr name="Freeform 4" id="4"/>
            <p:cNvSpPr/>
            <p:nvPr/>
          </p:nvSpPr>
          <p:spPr>
            <a:xfrm flipH="false" flipV="false" rot="0">
              <a:off x="0" y="0"/>
              <a:ext cx="6862939" cy="1750968"/>
            </a:xfrm>
            <a:custGeom>
              <a:avLst/>
              <a:gdLst/>
              <a:ahLst/>
              <a:cxnLst/>
              <a:rect r="r" b="b" t="t" l="l"/>
              <a:pathLst>
                <a:path h="1750968" w="6862939">
                  <a:moveTo>
                    <a:pt x="6738479" y="1750968"/>
                  </a:moveTo>
                  <a:lnTo>
                    <a:pt x="124460" y="1750968"/>
                  </a:lnTo>
                  <a:cubicBezTo>
                    <a:pt x="55880" y="1750968"/>
                    <a:pt x="0" y="1695088"/>
                    <a:pt x="0" y="1626508"/>
                  </a:cubicBezTo>
                  <a:lnTo>
                    <a:pt x="0" y="124460"/>
                  </a:lnTo>
                  <a:cubicBezTo>
                    <a:pt x="0" y="55880"/>
                    <a:pt x="55880" y="0"/>
                    <a:pt x="124460" y="0"/>
                  </a:cubicBezTo>
                  <a:lnTo>
                    <a:pt x="6738479" y="0"/>
                  </a:lnTo>
                  <a:cubicBezTo>
                    <a:pt x="6807059" y="0"/>
                    <a:pt x="6862939" y="55880"/>
                    <a:pt x="6862939" y="124460"/>
                  </a:cubicBezTo>
                  <a:lnTo>
                    <a:pt x="6862939" y="1626508"/>
                  </a:lnTo>
                  <a:cubicBezTo>
                    <a:pt x="6862939" y="1695088"/>
                    <a:pt x="6807059" y="1750968"/>
                    <a:pt x="6738479" y="1750968"/>
                  </a:cubicBezTo>
                  <a:close/>
                </a:path>
              </a:pathLst>
            </a:custGeom>
            <a:solidFill>
              <a:srgbClr val="487307"/>
            </a:solidFill>
          </p:spPr>
        </p:sp>
      </p:grpSp>
      <p:sp>
        <p:nvSpPr>
          <p:cNvPr name="Freeform 5" id="5"/>
          <p:cNvSpPr/>
          <p:nvPr/>
        </p:nvSpPr>
        <p:spPr>
          <a:xfrm flipH="false" flipV="false" rot="0">
            <a:off x="10827347" y="5279373"/>
            <a:ext cx="561820" cy="802599"/>
          </a:xfrm>
          <a:custGeom>
            <a:avLst/>
            <a:gdLst/>
            <a:ahLst/>
            <a:cxnLst/>
            <a:rect r="r" b="b" t="t" l="l"/>
            <a:pathLst>
              <a:path h="802599" w="561820">
                <a:moveTo>
                  <a:pt x="0" y="0"/>
                </a:moveTo>
                <a:lnTo>
                  <a:pt x="561820" y="0"/>
                </a:lnTo>
                <a:lnTo>
                  <a:pt x="561820" y="802599"/>
                </a:lnTo>
                <a:lnTo>
                  <a:pt x="0" y="8025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430516" y="3956750"/>
            <a:ext cx="678506" cy="678589"/>
          </a:xfrm>
          <a:custGeom>
            <a:avLst/>
            <a:gdLst/>
            <a:ahLst/>
            <a:cxnLst/>
            <a:rect r="r" b="b" t="t" l="l"/>
            <a:pathLst>
              <a:path h="678589" w="678506">
                <a:moveTo>
                  <a:pt x="0" y="0"/>
                </a:moveTo>
                <a:lnTo>
                  <a:pt x="678505" y="0"/>
                </a:lnTo>
                <a:lnTo>
                  <a:pt x="678505" y="678589"/>
                </a:lnTo>
                <a:lnTo>
                  <a:pt x="0" y="678589"/>
                </a:lnTo>
                <a:lnTo>
                  <a:pt x="0" y="0"/>
                </a:lnTo>
                <a:close/>
              </a:path>
            </a:pathLst>
          </a:custGeom>
          <a:blipFill>
            <a:blip r:embed="rId5">
              <a:extLst>
                <a:ext uri="{96DAC541-7B7A-43D3-8B79-37D633B846F1}">
                  <asvg:svgBlip xmlns:asvg="http://schemas.microsoft.com/office/drawing/2016/SVG/main" r:embed="rId6"/>
                </a:ext>
              </a:extLst>
            </a:blip>
            <a:stretch>
              <a:fillRect l="-22329" t="0" r="0" b="-22314"/>
            </a:stretch>
          </a:blipFill>
        </p:spPr>
      </p:sp>
      <p:sp>
        <p:nvSpPr>
          <p:cNvPr name="Freeform 7" id="7"/>
          <p:cNvSpPr/>
          <p:nvPr/>
        </p:nvSpPr>
        <p:spPr>
          <a:xfrm flipH="false" flipV="false" rot="0">
            <a:off x="3463664" y="5594344"/>
            <a:ext cx="645358" cy="496339"/>
          </a:xfrm>
          <a:custGeom>
            <a:avLst/>
            <a:gdLst/>
            <a:ahLst/>
            <a:cxnLst/>
            <a:rect r="r" b="b" t="t" l="l"/>
            <a:pathLst>
              <a:path h="496339" w="645358">
                <a:moveTo>
                  <a:pt x="0" y="0"/>
                </a:moveTo>
                <a:lnTo>
                  <a:pt x="645357" y="0"/>
                </a:lnTo>
                <a:lnTo>
                  <a:pt x="645357" y="496339"/>
                </a:lnTo>
                <a:lnTo>
                  <a:pt x="0" y="4963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0710661" y="4133506"/>
            <a:ext cx="678506" cy="678506"/>
          </a:xfrm>
          <a:custGeom>
            <a:avLst/>
            <a:gdLst/>
            <a:ahLst/>
            <a:cxnLst/>
            <a:rect r="r" b="b" t="t" l="l"/>
            <a:pathLst>
              <a:path h="678506" w="678506">
                <a:moveTo>
                  <a:pt x="0" y="0"/>
                </a:moveTo>
                <a:lnTo>
                  <a:pt x="678506" y="0"/>
                </a:lnTo>
                <a:lnTo>
                  <a:pt x="678506" y="678506"/>
                </a:lnTo>
                <a:lnTo>
                  <a:pt x="0" y="6785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9" id="9"/>
          <p:cNvGrpSpPr/>
          <p:nvPr/>
        </p:nvGrpSpPr>
        <p:grpSpPr>
          <a:xfrm rot="0">
            <a:off x="8414467" y="6484529"/>
            <a:ext cx="1459066" cy="145906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sp>
      </p:grpSp>
      <p:sp>
        <p:nvSpPr>
          <p:cNvPr name="AutoShape 11" id="11"/>
          <p:cNvSpPr/>
          <p:nvPr/>
        </p:nvSpPr>
        <p:spPr>
          <a:xfrm rot="5400000">
            <a:off x="8858246" y="7175962"/>
            <a:ext cx="571508" cy="0"/>
          </a:xfrm>
          <a:prstGeom prst="line">
            <a:avLst/>
          </a:prstGeom>
          <a:ln cap="rnd" w="76200">
            <a:solidFill>
              <a:srgbClr val="FFFFFF"/>
            </a:solidFill>
            <a:prstDash val="solid"/>
            <a:headEnd type="none" len="sm" w="sm"/>
            <a:tailEnd type="arrow" len="sm" w="med"/>
          </a:ln>
        </p:spPr>
      </p:sp>
      <p:sp>
        <p:nvSpPr>
          <p:cNvPr name="TextBox 12" id="12"/>
          <p:cNvSpPr txBox="true"/>
          <p:nvPr/>
        </p:nvSpPr>
        <p:spPr>
          <a:xfrm rot="0">
            <a:off x="2329386" y="1009337"/>
            <a:ext cx="14014393" cy="1035050"/>
          </a:xfrm>
          <a:prstGeom prst="rect">
            <a:avLst/>
          </a:prstGeom>
        </p:spPr>
        <p:txBody>
          <a:bodyPr anchor="t" rtlCol="false" tIns="0" lIns="0" bIns="0" rIns="0">
            <a:spAutoFit/>
          </a:bodyPr>
          <a:lstStyle/>
          <a:p>
            <a:pPr algn="ctr">
              <a:lnSpc>
                <a:spcPts val="7600"/>
              </a:lnSpc>
            </a:pPr>
            <a:r>
              <a:rPr lang="en-US" sz="8000">
                <a:solidFill>
                  <a:srgbClr val="141414"/>
                </a:solidFill>
                <a:latin typeface="Georgia Pro Bold"/>
              </a:rPr>
              <a:t>Connect With CPAR</a:t>
            </a:r>
          </a:p>
        </p:txBody>
      </p:sp>
      <p:sp>
        <p:nvSpPr>
          <p:cNvPr name="TextBox 13" id="13"/>
          <p:cNvSpPr txBox="true"/>
          <p:nvPr/>
        </p:nvSpPr>
        <p:spPr>
          <a:xfrm rot="0">
            <a:off x="11641863" y="5217377"/>
            <a:ext cx="4262981" cy="1869567"/>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240 Bank St</a:t>
            </a:r>
          </a:p>
          <a:p>
            <a:pPr>
              <a:lnSpc>
                <a:spcPts val="3744"/>
              </a:lnSpc>
            </a:pPr>
            <a:r>
              <a:rPr lang="en-US" sz="3200" spc="-64">
                <a:solidFill>
                  <a:srgbClr val="FFFFFF"/>
                </a:solidFill>
                <a:latin typeface="Source Sans Pro"/>
              </a:rPr>
              <a:t>Ottawa, ON K2P 1X4</a:t>
            </a:r>
          </a:p>
          <a:p>
            <a:pPr>
              <a:lnSpc>
                <a:spcPts val="3744"/>
              </a:lnSpc>
            </a:pPr>
          </a:p>
          <a:p>
            <a:pPr>
              <a:lnSpc>
                <a:spcPts val="3744"/>
              </a:lnSpc>
            </a:pPr>
          </a:p>
        </p:txBody>
      </p:sp>
      <p:sp>
        <p:nvSpPr>
          <p:cNvPr name="TextBox 14" id="14"/>
          <p:cNvSpPr txBox="true"/>
          <p:nvPr/>
        </p:nvSpPr>
        <p:spPr>
          <a:xfrm rot="0">
            <a:off x="4403619" y="4066111"/>
            <a:ext cx="5398173" cy="469392"/>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416-369-0865</a:t>
            </a:r>
          </a:p>
        </p:txBody>
      </p:sp>
      <p:sp>
        <p:nvSpPr>
          <p:cNvPr name="TextBox 15" id="15"/>
          <p:cNvSpPr txBox="true"/>
          <p:nvPr/>
        </p:nvSpPr>
        <p:spPr>
          <a:xfrm rot="0">
            <a:off x="4403619" y="5603869"/>
            <a:ext cx="5398173" cy="469392"/>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info@cpar.ca</a:t>
            </a:r>
          </a:p>
        </p:txBody>
      </p:sp>
      <p:sp>
        <p:nvSpPr>
          <p:cNvPr name="TextBox 16" id="16"/>
          <p:cNvSpPr txBox="true"/>
          <p:nvPr/>
        </p:nvSpPr>
        <p:spPr>
          <a:xfrm rot="0">
            <a:off x="11641863" y="4242826"/>
            <a:ext cx="4262981" cy="469392"/>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www.cpar.ca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8577" y="-198535"/>
            <a:ext cx="18366577" cy="10966989"/>
          </a:xfrm>
          <a:custGeom>
            <a:avLst/>
            <a:gdLst/>
            <a:ahLst/>
            <a:cxnLst/>
            <a:rect r="r" b="b" t="t" l="l"/>
            <a:pathLst>
              <a:path h="10966989" w="18366577">
                <a:moveTo>
                  <a:pt x="0" y="0"/>
                </a:moveTo>
                <a:lnTo>
                  <a:pt x="18366577" y="0"/>
                </a:lnTo>
                <a:lnTo>
                  <a:pt x="18366577" y="10966990"/>
                </a:lnTo>
                <a:lnTo>
                  <a:pt x="0" y="10966990"/>
                </a:lnTo>
                <a:lnTo>
                  <a:pt x="0" y="0"/>
                </a:lnTo>
                <a:close/>
              </a:path>
            </a:pathLst>
          </a:custGeom>
          <a:blipFill>
            <a:blip r:embed="rId2"/>
            <a:stretch>
              <a:fillRect l="0" t="-3043" r="0" b="-8604"/>
            </a:stretch>
          </a:blipFill>
        </p:spPr>
      </p:sp>
      <p:grpSp>
        <p:nvGrpSpPr>
          <p:cNvPr name="Group 3" id="3"/>
          <p:cNvGrpSpPr/>
          <p:nvPr/>
        </p:nvGrpSpPr>
        <p:grpSpPr>
          <a:xfrm rot="0">
            <a:off x="0" y="4735457"/>
            <a:ext cx="19075174" cy="5551543"/>
            <a:chOff x="0" y="0"/>
            <a:chExt cx="5023914" cy="1462135"/>
          </a:xfrm>
        </p:grpSpPr>
        <p:sp>
          <p:nvSpPr>
            <p:cNvPr name="Freeform 4" id="4"/>
            <p:cNvSpPr/>
            <p:nvPr/>
          </p:nvSpPr>
          <p:spPr>
            <a:xfrm flipH="false" flipV="false" rot="0">
              <a:off x="0" y="0"/>
              <a:ext cx="5023914" cy="1462135"/>
            </a:xfrm>
            <a:custGeom>
              <a:avLst/>
              <a:gdLst/>
              <a:ahLst/>
              <a:cxnLst/>
              <a:rect r="r" b="b" t="t" l="l"/>
              <a:pathLst>
                <a:path h="1462135" w="5023914">
                  <a:moveTo>
                    <a:pt x="0" y="0"/>
                  </a:moveTo>
                  <a:lnTo>
                    <a:pt x="5023914" y="0"/>
                  </a:lnTo>
                  <a:lnTo>
                    <a:pt x="5023914" y="1462135"/>
                  </a:lnTo>
                  <a:lnTo>
                    <a:pt x="0" y="1462135"/>
                  </a:lnTo>
                  <a:close/>
                </a:path>
              </a:pathLst>
            </a:custGeom>
            <a:solidFill>
              <a:srgbClr val="C8C9C7">
                <a:alpha val="56863"/>
              </a:srgbClr>
            </a:solidFill>
          </p:spPr>
        </p:sp>
        <p:sp>
          <p:nvSpPr>
            <p:cNvPr name="TextBox 5" id="5"/>
            <p:cNvSpPr txBox="true"/>
            <p:nvPr/>
          </p:nvSpPr>
          <p:spPr>
            <a:xfrm>
              <a:off x="0" y="-38100"/>
              <a:ext cx="5023914" cy="1500235"/>
            </a:xfrm>
            <a:prstGeom prst="rect">
              <a:avLst/>
            </a:prstGeom>
          </p:spPr>
          <p:txBody>
            <a:bodyPr anchor="ctr" rtlCol="false" tIns="50800" lIns="50800" bIns="50800" rIns="50800"/>
            <a:lstStyle/>
            <a:p>
              <a:pPr algn="ctr">
                <a:lnSpc>
                  <a:spcPts val="2660"/>
                </a:lnSpc>
              </a:pPr>
            </a:p>
          </p:txBody>
        </p:sp>
      </p:grpSp>
      <p:sp>
        <p:nvSpPr>
          <p:cNvPr name="Freeform 6" id="6"/>
          <p:cNvSpPr/>
          <p:nvPr/>
        </p:nvSpPr>
        <p:spPr>
          <a:xfrm flipH="false" flipV="false" rot="0">
            <a:off x="1471700" y="8779383"/>
            <a:ext cx="560137" cy="478917"/>
          </a:xfrm>
          <a:custGeom>
            <a:avLst/>
            <a:gdLst/>
            <a:ahLst/>
            <a:cxnLst/>
            <a:rect r="r" b="b" t="t" l="l"/>
            <a:pathLst>
              <a:path h="478917" w="560137">
                <a:moveTo>
                  <a:pt x="0" y="0"/>
                </a:moveTo>
                <a:lnTo>
                  <a:pt x="560136" y="0"/>
                </a:lnTo>
                <a:lnTo>
                  <a:pt x="560136" y="478917"/>
                </a:lnTo>
                <a:lnTo>
                  <a:pt x="0" y="4789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503835" y="9517125"/>
            <a:ext cx="528002" cy="528002"/>
          </a:xfrm>
          <a:custGeom>
            <a:avLst/>
            <a:gdLst/>
            <a:ahLst/>
            <a:cxnLst/>
            <a:rect r="r" b="b" t="t" l="l"/>
            <a:pathLst>
              <a:path h="528002" w="528002">
                <a:moveTo>
                  <a:pt x="0" y="0"/>
                </a:moveTo>
                <a:lnTo>
                  <a:pt x="528001" y="0"/>
                </a:lnTo>
                <a:lnTo>
                  <a:pt x="528001" y="528001"/>
                </a:lnTo>
                <a:lnTo>
                  <a:pt x="0" y="5280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980845" y="8779383"/>
            <a:ext cx="562598" cy="562598"/>
          </a:xfrm>
          <a:custGeom>
            <a:avLst/>
            <a:gdLst/>
            <a:ahLst/>
            <a:cxnLst/>
            <a:rect r="r" b="b" t="t" l="l"/>
            <a:pathLst>
              <a:path h="562598" w="562598">
                <a:moveTo>
                  <a:pt x="0" y="0"/>
                </a:moveTo>
                <a:lnTo>
                  <a:pt x="562598" y="0"/>
                </a:lnTo>
                <a:lnTo>
                  <a:pt x="562598" y="562598"/>
                </a:lnTo>
                <a:lnTo>
                  <a:pt x="0" y="5625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4950017" y="9566209"/>
            <a:ext cx="624255" cy="624255"/>
          </a:xfrm>
          <a:custGeom>
            <a:avLst/>
            <a:gdLst/>
            <a:ahLst/>
            <a:cxnLst/>
            <a:rect r="r" b="b" t="t" l="l"/>
            <a:pathLst>
              <a:path h="624255" w="624255">
                <a:moveTo>
                  <a:pt x="0" y="0"/>
                </a:moveTo>
                <a:lnTo>
                  <a:pt x="624255" y="0"/>
                </a:lnTo>
                <a:lnTo>
                  <a:pt x="624255" y="624255"/>
                </a:lnTo>
                <a:lnTo>
                  <a:pt x="0" y="62425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2133964" y="8788908"/>
            <a:ext cx="5398173" cy="469392"/>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@cparcanada</a:t>
            </a:r>
          </a:p>
        </p:txBody>
      </p:sp>
      <p:sp>
        <p:nvSpPr>
          <p:cNvPr name="TextBox 11" id="11"/>
          <p:cNvSpPr txBox="true"/>
          <p:nvPr/>
        </p:nvSpPr>
        <p:spPr>
          <a:xfrm rot="0">
            <a:off x="2133964" y="9575734"/>
            <a:ext cx="5398173" cy="469392"/>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@cparcan</a:t>
            </a:r>
          </a:p>
        </p:txBody>
      </p:sp>
      <p:sp>
        <p:nvSpPr>
          <p:cNvPr name="TextBox 12" id="12"/>
          <p:cNvSpPr txBox="true"/>
          <p:nvPr/>
        </p:nvSpPr>
        <p:spPr>
          <a:xfrm rot="0">
            <a:off x="5725023" y="9648403"/>
            <a:ext cx="5398173" cy="469392"/>
          </a:xfrm>
          <a:prstGeom prst="rect">
            <a:avLst/>
          </a:prstGeom>
        </p:spPr>
        <p:txBody>
          <a:bodyPr anchor="t" rtlCol="false" tIns="0" lIns="0" bIns="0" rIns="0">
            <a:spAutoFit/>
          </a:bodyPr>
          <a:lstStyle/>
          <a:p>
            <a:pPr>
              <a:lnSpc>
                <a:spcPts val="3744"/>
              </a:lnSpc>
            </a:pPr>
            <a:r>
              <a:rPr lang="en-US" sz="3200" spc="-64">
                <a:solidFill>
                  <a:srgbClr val="FFFFFF"/>
                </a:solidFill>
                <a:latin typeface="Source Sans Pro"/>
              </a:rPr>
              <a:t>@CPARCanada</a:t>
            </a:r>
          </a:p>
        </p:txBody>
      </p:sp>
      <p:sp>
        <p:nvSpPr>
          <p:cNvPr name="TextBox 13" id="13"/>
          <p:cNvSpPr txBox="true"/>
          <p:nvPr/>
        </p:nvSpPr>
        <p:spPr>
          <a:xfrm rot="0">
            <a:off x="5725023" y="8853310"/>
            <a:ext cx="3168613" cy="819505"/>
          </a:xfrm>
          <a:prstGeom prst="rect">
            <a:avLst/>
          </a:prstGeom>
        </p:spPr>
        <p:txBody>
          <a:bodyPr anchor="t" rtlCol="false" tIns="0" lIns="0" bIns="0" rIns="0">
            <a:spAutoFit/>
          </a:bodyPr>
          <a:lstStyle/>
          <a:p>
            <a:pPr>
              <a:lnSpc>
                <a:spcPts val="2197"/>
              </a:lnSpc>
            </a:pPr>
            <a:r>
              <a:rPr lang="en-US" sz="1878" spc="-37">
                <a:solidFill>
                  <a:srgbClr val="FFFFFF"/>
                </a:solidFill>
                <a:latin typeface="Source Sans Pro"/>
              </a:rPr>
              <a:t>@Canadian Physicians for Aid and Relief (CPAR)</a:t>
            </a:r>
          </a:p>
          <a:p>
            <a:pPr>
              <a:lnSpc>
                <a:spcPts val="2197"/>
              </a:lnSpc>
            </a:pPr>
          </a:p>
        </p:txBody>
      </p:sp>
      <p:sp>
        <p:nvSpPr>
          <p:cNvPr name="TextBox 14" id="14"/>
          <p:cNvSpPr txBox="true"/>
          <p:nvPr/>
        </p:nvSpPr>
        <p:spPr>
          <a:xfrm rot="0">
            <a:off x="1028700" y="5682615"/>
            <a:ext cx="16230600" cy="2380612"/>
          </a:xfrm>
          <a:prstGeom prst="rect">
            <a:avLst/>
          </a:prstGeom>
        </p:spPr>
        <p:txBody>
          <a:bodyPr anchor="t" rtlCol="false" tIns="0" lIns="0" bIns="0" rIns="0">
            <a:spAutoFit/>
          </a:bodyPr>
          <a:lstStyle/>
          <a:p>
            <a:pPr>
              <a:lnSpc>
                <a:spcPts val="19460"/>
              </a:lnSpc>
            </a:pPr>
            <a:r>
              <a:rPr lang="en-US" sz="13900" spc="2307">
                <a:solidFill>
                  <a:srgbClr val="000000"/>
                </a:solidFill>
                <a:latin typeface="Verdana Pro Heavy"/>
              </a:rPr>
              <a:t>THANK YOU!</a:t>
            </a:r>
          </a:p>
        </p:txBody>
      </p:sp>
      <p:sp>
        <p:nvSpPr>
          <p:cNvPr name="TextBox 15" id="15"/>
          <p:cNvSpPr txBox="true"/>
          <p:nvPr/>
        </p:nvSpPr>
        <p:spPr>
          <a:xfrm rot="0">
            <a:off x="1250028" y="7904988"/>
            <a:ext cx="8648487" cy="613410"/>
          </a:xfrm>
          <a:prstGeom prst="rect">
            <a:avLst/>
          </a:prstGeom>
        </p:spPr>
        <p:txBody>
          <a:bodyPr anchor="t" rtlCol="false" tIns="0" lIns="0" bIns="0" rIns="0">
            <a:spAutoFit/>
          </a:bodyPr>
          <a:lstStyle/>
          <a:p>
            <a:pPr>
              <a:lnSpc>
                <a:spcPts val="5040"/>
              </a:lnSpc>
            </a:pPr>
            <a:r>
              <a:rPr lang="en-US" sz="3600">
                <a:solidFill>
                  <a:srgbClr val="000000"/>
                </a:solidFill>
                <a:latin typeface="Verdana Pro"/>
              </a:rPr>
              <a:t>Follow Us On Social Media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269084" y="-1303819"/>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8205616"/>
            <a:ext cx="18288000" cy="2081384"/>
          </a:xfrm>
          <a:custGeom>
            <a:avLst/>
            <a:gdLst/>
            <a:ahLst/>
            <a:cxnLst/>
            <a:rect r="r" b="b" t="t" l="l"/>
            <a:pathLst>
              <a:path h="2081384" w="18288000">
                <a:moveTo>
                  <a:pt x="0" y="0"/>
                </a:moveTo>
                <a:lnTo>
                  <a:pt x="18288000" y="0"/>
                </a:lnTo>
                <a:lnTo>
                  <a:pt x="18288000" y="2081384"/>
                </a:lnTo>
                <a:lnTo>
                  <a:pt x="0" y="2081384"/>
                </a:lnTo>
                <a:lnTo>
                  <a:pt x="0" y="0"/>
                </a:lnTo>
                <a:close/>
              </a:path>
            </a:pathLst>
          </a:custGeom>
          <a:blipFill>
            <a:blip r:embed="rId4"/>
            <a:stretch>
              <a:fillRect l="0" t="-91876" r="0" b="-360206"/>
            </a:stretch>
          </a:blipFill>
        </p:spPr>
      </p:sp>
      <p:grpSp>
        <p:nvGrpSpPr>
          <p:cNvPr name="Group 4" id="4"/>
          <p:cNvGrpSpPr/>
          <p:nvPr/>
        </p:nvGrpSpPr>
        <p:grpSpPr>
          <a:xfrm rot="0">
            <a:off x="8414467" y="7476083"/>
            <a:ext cx="1459066" cy="1459066"/>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sp>
      </p:grpSp>
      <p:sp>
        <p:nvSpPr>
          <p:cNvPr name="AutoShape 6" id="6"/>
          <p:cNvSpPr/>
          <p:nvPr/>
        </p:nvSpPr>
        <p:spPr>
          <a:xfrm rot="5400000">
            <a:off x="8858246" y="8167516"/>
            <a:ext cx="571508" cy="0"/>
          </a:xfrm>
          <a:prstGeom prst="line">
            <a:avLst/>
          </a:prstGeom>
          <a:ln cap="rnd" w="76200">
            <a:solidFill>
              <a:srgbClr val="FFFFFF"/>
            </a:solidFill>
            <a:prstDash val="solid"/>
            <a:headEnd type="none" len="sm" w="sm"/>
            <a:tailEnd type="arrow" len="sm" w="med"/>
          </a:ln>
        </p:spPr>
      </p:sp>
      <p:grpSp>
        <p:nvGrpSpPr>
          <p:cNvPr name="Group 7" id="7"/>
          <p:cNvGrpSpPr/>
          <p:nvPr/>
        </p:nvGrpSpPr>
        <p:grpSpPr>
          <a:xfrm rot="0">
            <a:off x="1695450" y="3053220"/>
            <a:ext cx="4574080" cy="1850779"/>
            <a:chOff x="0" y="0"/>
            <a:chExt cx="1934102" cy="782582"/>
          </a:xfrm>
        </p:grpSpPr>
        <p:sp>
          <p:nvSpPr>
            <p:cNvPr name="Freeform 8" id="8"/>
            <p:cNvSpPr/>
            <p:nvPr/>
          </p:nvSpPr>
          <p:spPr>
            <a:xfrm flipH="false" flipV="false" rot="0">
              <a:off x="0" y="0"/>
              <a:ext cx="1934102" cy="782583"/>
            </a:xfrm>
            <a:custGeom>
              <a:avLst/>
              <a:gdLst/>
              <a:ahLst/>
              <a:cxnLst/>
              <a:rect r="r" b="b" t="t" l="l"/>
              <a:pathLst>
                <a:path h="782583" w="1934102">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p:spPr>
        </p:sp>
      </p:grpSp>
      <p:grpSp>
        <p:nvGrpSpPr>
          <p:cNvPr name="Group 9" id="9"/>
          <p:cNvGrpSpPr/>
          <p:nvPr/>
        </p:nvGrpSpPr>
        <p:grpSpPr>
          <a:xfrm rot="0">
            <a:off x="6856960" y="3053220"/>
            <a:ext cx="4574080" cy="1850779"/>
            <a:chOff x="0" y="0"/>
            <a:chExt cx="1934102" cy="782582"/>
          </a:xfrm>
        </p:grpSpPr>
        <p:sp>
          <p:nvSpPr>
            <p:cNvPr name="Freeform 10" id="10"/>
            <p:cNvSpPr/>
            <p:nvPr/>
          </p:nvSpPr>
          <p:spPr>
            <a:xfrm flipH="false" flipV="false" rot="0">
              <a:off x="0" y="0"/>
              <a:ext cx="1934102" cy="782583"/>
            </a:xfrm>
            <a:custGeom>
              <a:avLst/>
              <a:gdLst/>
              <a:ahLst/>
              <a:cxnLst/>
              <a:rect r="r" b="b" t="t" l="l"/>
              <a:pathLst>
                <a:path h="782583" w="1934102">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p:spPr>
        </p:sp>
      </p:grpSp>
      <p:grpSp>
        <p:nvGrpSpPr>
          <p:cNvPr name="Group 11" id="11"/>
          <p:cNvGrpSpPr/>
          <p:nvPr/>
        </p:nvGrpSpPr>
        <p:grpSpPr>
          <a:xfrm rot="0">
            <a:off x="12113720" y="3053220"/>
            <a:ext cx="4574080" cy="1850779"/>
            <a:chOff x="0" y="0"/>
            <a:chExt cx="1934102" cy="782582"/>
          </a:xfrm>
        </p:grpSpPr>
        <p:sp>
          <p:nvSpPr>
            <p:cNvPr name="Freeform 12" id="12"/>
            <p:cNvSpPr/>
            <p:nvPr/>
          </p:nvSpPr>
          <p:spPr>
            <a:xfrm flipH="false" flipV="false" rot="0">
              <a:off x="0" y="0"/>
              <a:ext cx="1934102" cy="782583"/>
            </a:xfrm>
            <a:custGeom>
              <a:avLst/>
              <a:gdLst/>
              <a:ahLst/>
              <a:cxnLst/>
              <a:rect r="r" b="b" t="t" l="l"/>
              <a:pathLst>
                <a:path h="782583" w="1934102">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p:spPr>
        </p:sp>
      </p:grpSp>
      <p:grpSp>
        <p:nvGrpSpPr>
          <p:cNvPr name="Group 13" id="13"/>
          <p:cNvGrpSpPr/>
          <p:nvPr/>
        </p:nvGrpSpPr>
        <p:grpSpPr>
          <a:xfrm rot="0">
            <a:off x="6856960" y="5287751"/>
            <a:ext cx="4574080" cy="1850779"/>
            <a:chOff x="0" y="0"/>
            <a:chExt cx="1934102" cy="782582"/>
          </a:xfrm>
        </p:grpSpPr>
        <p:sp>
          <p:nvSpPr>
            <p:cNvPr name="Freeform 14" id="14"/>
            <p:cNvSpPr/>
            <p:nvPr/>
          </p:nvSpPr>
          <p:spPr>
            <a:xfrm flipH="false" flipV="false" rot="0">
              <a:off x="0" y="0"/>
              <a:ext cx="1934102" cy="782583"/>
            </a:xfrm>
            <a:custGeom>
              <a:avLst/>
              <a:gdLst/>
              <a:ahLst/>
              <a:cxnLst/>
              <a:rect r="r" b="b" t="t" l="l"/>
              <a:pathLst>
                <a:path h="782583" w="1934102">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p:spPr>
        </p:sp>
      </p:grpSp>
      <p:grpSp>
        <p:nvGrpSpPr>
          <p:cNvPr name="Group 15" id="15"/>
          <p:cNvGrpSpPr/>
          <p:nvPr/>
        </p:nvGrpSpPr>
        <p:grpSpPr>
          <a:xfrm rot="0">
            <a:off x="12113720" y="5287751"/>
            <a:ext cx="4574080" cy="1850779"/>
            <a:chOff x="0" y="0"/>
            <a:chExt cx="1934102" cy="782582"/>
          </a:xfrm>
        </p:grpSpPr>
        <p:sp>
          <p:nvSpPr>
            <p:cNvPr name="Freeform 16" id="16"/>
            <p:cNvSpPr/>
            <p:nvPr/>
          </p:nvSpPr>
          <p:spPr>
            <a:xfrm flipH="false" flipV="false" rot="0">
              <a:off x="0" y="0"/>
              <a:ext cx="1934102" cy="782583"/>
            </a:xfrm>
            <a:custGeom>
              <a:avLst/>
              <a:gdLst/>
              <a:ahLst/>
              <a:cxnLst/>
              <a:rect r="r" b="b" t="t" l="l"/>
              <a:pathLst>
                <a:path h="782583" w="1934102">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p:spPr>
        </p:sp>
      </p:grpSp>
      <p:grpSp>
        <p:nvGrpSpPr>
          <p:cNvPr name="Group 17" id="17"/>
          <p:cNvGrpSpPr/>
          <p:nvPr/>
        </p:nvGrpSpPr>
        <p:grpSpPr>
          <a:xfrm rot="0">
            <a:off x="1695450" y="5287751"/>
            <a:ext cx="4574080" cy="1850779"/>
            <a:chOff x="0" y="0"/>
            <a:chExt cx="1934102" cy="782582"/>
          </a:xfrm>
        </p:grpSpPr>
        <p:sp>
          <p:nvSpPr>
            <p:cNvPr name="Freeform 18" id="18"/>
            <p:cNvSpPr/>
            <p:nvPr/>
          </p:nvSpPr>
          <p:spPr>
            <a:xfrm flipH="false" flipV="false" rot="0">
              <a:off x="0" y="0"/>
              <a:ext cx="1934102" cy="782583"/>
            </a:xfrm>
            <a:custGeom>
              <a:avLst/>
              <a:gdLst/>
              <a:ahLst/>
              <a:cxnLst/>
              <a:rect r="r" b="b" t="t" l="l"/>
              <a:pathLst>
                <a:path h="782583" w="1934102">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p:spPr>
        </p:sp>
      </p:grpSp>
      <p:sp>
        <p:nvSpPr>
          <p:cNvPr name="TextBox 19" id="19"/>
          <p:cNvSpPr txBox="true"/>
          <p:nvPr/>
        </p:nvSpPr>
        <p:spPr>
          <a:xfrm rot="0">
            <a:off x="2778743" y="1209675"/>
            <a:ext cx="12730514" cy="1035050"/>
          </a:xfrm>
          <a:prstGeom prst="rect">
            <a:avLst/>
          </a:prstGeom>
        </p:spPr>
        <p:txBody>
          <a:bodyPr anchor="t" rtlCol="false" tIns="0" lIns="0" bIns="0" rIns="0">
            <a:spAutoFit/>
          </a:bodyPr>
          <a:lstStyle/>
          <a:p>
            <a:pPr algn="ctr">
              <a:lnSpc>
                <a:spcPts val="7600"/>
              </a:lnSpc>
            </a:pPr>
            <a:r>
              <a:rPr lang="en-US" sz="8000">
                <a:solidFill>
                  <a:srgbClr val="141414"/>
                </a:solidFill>
                <a:latin typeface="Georgia Pro Heavy"/>
              </a:rPr>
              <a:t>Table Of Contents</a:t>
            </a:r>
          </a:p>
        </p:txBody>
      </p:sp>
      <p:sp>
        <p:nvSpPr>
          <p:cNvPr name="TextBox 20" id="20"/>
          <p:cNvSpPr txBox="true"/>
          <p:nvPr/>
        </p:nvSpPr>
        <p:spPr>
          <a:xfrm rot="0">
            <a:off x="2333625" y="4221270"/>
            <a:ext cx="3577631" cy="469392"/>
          </a:xfrm>
          <a:prstGeom prst="rect">
            <a:avLst/>
          </a:prstGeom>
        </p:spPr>
        <p:txBody>
          <a:bodyPr anchor="t" rtlCol="false" tIns="0" lIns="0" bIns="0" rIns="0">
            <a:spAutoFit/>
          </a:bodyPr>
          <a:lstStyle/>
          <a:p>
            <a:pPr>
              <a:lnSpc>
                <a:spcPts val="3744"/>
              </a:lnSpc>
            </a:pPr>
            <a:r>
              <a:rPr lang="en-US" sz="3200">
                <a:solidFill>
                  <a:srgbClr val="FFFFFF"/>
                </a:solidFill>
                <a:latin typeface="Verdana Pro Bold"/>
              </a:rPr>
              <a:t>About CPAR</a:t>
            </a:r>
          </a:p>
        </p:txBody>
      </p:sp>
      <p:sp>
        <p:nvSpPr>
          <p:cNvPr name="TextBox 21" id="21"/>
          <p:cNvSpPr txBox="true"/>
          <p:nvPr/>
        </p:nvSpPr>
        <p:spPr>
          <a:xfrm rot="0">
            <a:off x="2333625" y="3285608"/>
            <a:ext cx="2903292" cy="1075182"/>
          </a:xfrm>
          <a:prstGeom prst="rect">
            <a:avLst/>
          </a:prstGeom>
        </p:spPr>
        <p:txBody>
          <a:bodyPr anchor="t" rtlCol="false" tIns="0" lIns="0" bIns="0" rIns="0">
            <a:spAutoFit/>
          </a:bodyPr>
          <a:lstStyle/>
          <a:p>
            <a:pPr algn="just">
              <a:lnSpc>
                <a:spcPts val="8424"/>
              </a:lnSpc>
            </a:pPr>
            <a:r>
              <a:rPr lang="en-US" sz="7200">
                <a:solidFill>
                  <a:srgbClr val="FFFFFF"/>
                </a:solidFill>
                <a:latin typeface="Verdana Pro Heavy"/>
              </a:rPr>
              <a:t>01.</a:t>
            </a:r>
          </a:p>
        </p:txBody>
      </p:sp>
      <p:sp>
        <p:nvSpPr>
          <p:cNvPr name="TextBox 22" id="22"/>
          <p:cNvSpPr txBox="true"/>
          <p:nvPr/>
        </p:nvSpPr>
        <p:spPr>
          <a:xfrm rot="0">
            <a:off x="7540625" y="6410219"/>
            <a:ext cx="3577631" cy="469392"/>
          </a:xfrm>
          <a:prstGeom prst="rect">
            <a:avLst/>
          </a:prstGeom>
        </p:spPr>
        <p:txBody>
          <a:bodyPr anchor="t" rtlCol="false" tIns="0" lIns="0" bIns="0" rIns="0">
            <a:spAutoFit/>
          </a:bodyPr>
          <a:lstStyle/>
          <a:p>
            <a:pPr>
              <a:lnSpc>
                <a:spcPts val="3744"/>
              </a:lnSpc>
            </a:pPr>
            <a:r>
              <a:rPr lang="en-US" sz="3200">
                <a:solidFill>
                  <a:srgbClr val="FFFFFF"/>
                </a:solidFill>
                <a:latin typeface="Verdana Pro Bold"/>
              </a:rPr>
              <a:t>Academic Allies</a:t>
            </a:r>
          </a:p>
        </p:txBody>
      </p:sp>
      <p:sp>
        <p:nvSpPr>
          <p:cNvPr name="TextBox 23" id="23"/>
          <p:cNvSpPr txBox="true"/>
          <p:nvPr/>
        </p:nvSpPr>
        <p:spPr>
          <a:xfrm rot="0">
            <a:off x="7540625" y="5484082"/>
            <a:ext cx="2922596" cy="1075182"/>
          </a:xfrm>
          <a:prstGeom prst="rect">
            <a:avLst/>
          </a:prstGeom>
        </p:spPr>
        <p:txBody>
          <a:bodyPr anchor="t" rtlCol="false" tIns="0" lIns="0" bIns="0" rIns="0">
            <a:spAutoFit/>
          </a:bodyPr>
          <a:lstStyle/>
          <a:p>
            <a:pPr algn="just" marL="0" indent="0" lvl="0">
              <a:lnSpc>
                <a:spcPts val="8424"/>
              </a:lnSpc>
              <a:spcBef>
                <a:spcPct val="0"/>
              </a:spcBef>
            </a:pPr>
            <a:r>
              <a:rPr lang="en-US" sz="7200" u="none">
                <a:solidFill>
                  <a:srgbClr val="FFFFFF"/>
                </a:solidFill>
                <a:latin typeface="Verdana Pro Heavy"/>
              </a:rPr>
              <a:t>04.</a:t>
            </a:r>
          </a:p>
        </p:txBody>
      </p:sp>
      <p:sp>
        <p:nvSpPr>
          <p:cNvPr name="TextBox 24" id="24"/>
          <p:cNvSpPr txBox="true"/>
          <p:nvPr/>
        </p:nvSpPr>
        <p:spPr>
          <a:xfrm rot="0">
            <a:off x="2333625" y="6410219"/>
            <a:ext cx="4048106" cy="469392"/>
          </a:xfrm>
          <a:prstGeom prst="rect">
            <a:avLst/>
          </a:prstGeom>
        </p:spPr>
        <p:txBody>
          <a:bodyPr anchor="t" rtlCol="false" tIns="0" lIns="0" bIns="0" rIns="0">
            <a:spAutoFit/>
          </a:bodyPr>
          <a:lstStyle/>
          <a:p>
            <a:pPr>
              <a:lnSpc>
                <a:spcPts val="3744"/>
              </a:lnSpc>
            </a:pPr>
            <a:r>
              <a:rPr lang="en-US" sz="3200">
                <a:solidFill>
                  <a:srgbClr val="FFFFFF"/>
                </a:solidFill>
                <a:latin typeface="Verdana Pro Bold"/>
              </a:rPr>
              <a:t>What We Do</a:t>
            </a:r>
            <a:r>
              <a:rPr lang="en-US" sz="3200">
                <a:solidFill>
                  <a:srgbClr val="FFFFFF"/>
                </a:solidFill>
                <a:latin typeface="Verdana Pro Bold"/>
              </a:rPr>
              <a:t> </a:t>
            </a:r>
          </a:p>
        </p:txBody>
      </p:sp>
      <p:sp>
        <p:nvSpPr>
          <p:cNvPr name="TextBox 25" id="25"/>
          <p:cNvSpPr txBox="true"/>
          <p:nvPr/>
        </p:nvSpPr>
        <p:spPr>
          <a:xfrm rot="0">
            <a:off x="2333625" y="5484082"/>
            <a:ext cx="2903292" cy="1075182"/>
          </a:xfrm>
          <a:prstGeom prst="rect">
            <a:avLst/>
          </a:prstGeom>
        </p:spPr>
        <p:txBody>
          <a:bodyPr anchor="t" rtlCol="false" tIns="0" lIns="0" bIns="0" rIns="0">
            <a:spAutoFit/>
          </a:bodyPr>
          <a:lstStyle/>
          <a:p>
            <a:pPr algn="just">
              <a:lnSpc>
                <a:spcPts val="8424"/>
              </a:lnSpc>
            </a:pPr>
            <a:r>
              <a:rPr lang="en-US" sz="7200">
                <a:solidFill>
                  <a:srgbClr val="FFFFFF"/>
                </a:solidFill>
                <a:latin typeface="Verdana Pro Heavy"/>
              </a:rPr>
              <a:t>02.</a:t>
            </a:r>
          </a:p>
        </p:txBody>
      </p:sp>
      <p:sp>
        <p:nvSpPr>
          <p:cNvPr name="TextBox 26" id="26"/>
          <p:cNvSpPr txBox="true"/>
          <p:nvPr/>
        </p:nvSpPr>
        <p:spPr>
          <a:xfrm rot="0">
            <a:off x="12748050" y="4309090"/>
            <a:ext cx="3939750" cy="420624"/>
          </a:xfrm>
          <a:prstGeom prst="rect">
            <a:avLst/>
          </a:prstGeom>
        </p:spPr>
        <p:txBody>
          <a:bodyPr anchor="t" rtlCol="false" tIns="0" lIns="0" bIns="0" rIns="0">
            <a:spAutoFit/>
          </a:bodyPr>
          <a:lstStyle/>
          <a:p>
            <a:pPr>
              <a:lnSpc>
                <a:spcPts val="3393"/>
              </a:lnSpc>
            </a:pPr>
            <a:r>
              <a:rPr lang="en-US" sz="2900">
                <a:solidFill>
                  <a:srgbClr val="FFFFFF"/>
                </a:solidFill>
                <a:latin typeface="Verdana Pro Bold"/>
              </a:rPr>
              <a:t>Fundraising Ideas</a:t>
            </a:r>
          </a:p>
        </p:txBody>
      </p:sp>
      <p:sp>
        <p:nvSpPr>
          <p:cNvPr name="TextBox 27" id="27"/>
          <p:cNvSpPr txBox="true"/>
          <p:nvPr/>
        </p:nvSpPr>
        <p:spPr>
          <a:xfrm rot="0">
            <a:off x="12748050" y="3285608"/>
            <a:ext cx="3042068" cy="1075182"/>
          </a:xfrm>
          <a:prstGeom prst="rect">
            <a:avLst/>
          </a:prstGeom>
        </p:spPr>
        <p:txBody>
          <a:bodyPr anchor="t" rtlCol="false" tIns="0" lIns="0" bIns="0" rIns="0">
            <a:spAutoFit/>
          </a:bodyPr>
          <a:lstStyle/>
          <a:p>
            <a:pPr algn="just">
              <a:lnSpc>
                <a:spcPts val="8424"/>
              </a:lnSpc>
            </a:pPr>
            <a:r>
              <a:rPr lang="en-US" sz="7200">
                <a:solidFill>
                  <a:srgbClr val="FFFFFF"/>
                </a:solidFill>
                <a:latin typeface="Verdana Pro Heavy"/>
              </a:rPr>
              <a:t>05.</a:t>
            </a:r>
          </a:p>
        </p:txBody>
      </p:sp>
      <p:sp>
        <p:nvSpPr>
          <p:cNvPr name="TextBox 28" id="28"/>
          <p:cNvSpPr txBox="true"/>
          <p:nvPr/>
        </p:nvSpPr>
        <p:spPr>
          <a:xfrm rot="0">
            <a:off x="7384233" y="4299565"/>
            <a:ext cx="4373378" cy="352044"/>
          </a:xfrm>
          <a:prstGeom prst="rect">
            <a:avLst/>
          </a:prstGeom>
        </p:spPr>
        <p:txBody>
          <a:bodyPr anchor="t" rtlCol="false" tIns="0" lIns="0" bIns="0" rIns="0">
            <a:spAutoFit/>
          </a:bodyPr>
          <a:lstStyle/>
          <a:p>
            <a:pPr>
              <a:lnSpc>
                <a:spcPts val="2808"/>
              </a:lnSpc>
            </a:pPr>
            <a:r>
              <a:rPr lang="en-US" sz="2400">
                <a:solidFill>
                  <a:srgbClr val="FFFFFF"/>
                </a:solidFill>
                <a:latin typeface="Verdana Pro Bold"/>
              </a:rPr>
              <a:t>Green Schools Network</a:t>
            </a:r>
          </a:p>
        </p:txBody>
      </p:sp>
      <p:sp>
        <p:nvSpPr>
          <p:cNvPr name="TextBox 29" id="29"/>
          <p:cNvSpPr txBox="true"/>
          <p:nvPr/>
        </p:nvSpPr>
        <p:spPr>
          <a:xfrm rot="0">
            <a:off x="7540625" y="3285608"/>
            <a:ext cx="2922596" cy="1075182"/>
          </a:xfrm>
          <a:prstGeom prst="rect">
            <a:avLst/>
          </a:prstGeom>
        </p:spPr>
        <p:txBody>
          <a:bodyPr anchor="t" rtlCol="false" tIns="0" lIns="0" bIns="0" rIns="0">
            <a:spAutoFit/>
          </a:bodyPr>
          <a:lstStyle/>
          <a:p>
            <a:pPr algn="just">
              <a:lnSpc>
                <a:spcPts val="8424"/>
              </a:lnSpc>
            </a:pPr>
            <a:r>
              <a:rPr lang="en-US" sz="7200">
                <a:solidFill>
                  <a:srgbClr val="FFFFFF"/>
                </a:solidFill>
                <a:latin typeface="Verdana Pro Heavy"/>
              </a:rPr>
              <a:t>03.</a:t>
            </a:r>
          </a:p>
        </p:txBody>
      </p:sp>
      <p:sp>
        <p:nvSpPr>
          <p:cNvPr name="TextBox 30" id="30"/>
          <p:cNvSpPr txBox="true"/>
          <p:nvPr/>
        </p:nvSpPr>
        <p:spPr>
          <a:xfrm rot="0">
            <a:off x="12748050" y="6410219"/>
            <a:ext cx="3577631" cy="469392"/>
          </a:xfrm>
          <a:prstGeom prst="rect">
            <a:avLst/>
          </a:prstGeom>
        </p:spPr>
        <p:txBody>
          <a:bodyPr anchor="t" rtlCol="false" tIns="0" lIns="0" bIns="0" rIns="0">
            <a:spAutoFit/>
          </a:bodyPr>
          <a:lstStyle/>
          <a:p>
            <a:pPr>
              <a:lnSpc>
                <a:spcPts val="3744"/>
              </a:lnSpc>
            </a:pPr>
            <a:r>
              <a:rPr lang="en-US" sz="3200">
                <a:solidFill>
                  <a:srgbClr val="FFFFFF"/>
                </a:solidFill>
                <a:latin typeface="Verdana Pro Bold"/>
              </a:rPr>
              <a:t>Contact Us</a:t>
            </a:r>
          </a:p>
        </p:txBody>
      </p:sp>
      <p:sp>
        <p:nvSpPr>
          <p:cNvPr name="TextBox 31" id="31"/>
          <p:cNvSpPr txBox="true"/>
          <p:nvPr/>
        </p:nvSpPr>
        <p:spPr>
          <a:xfrm rot="0">
            <a:off x="12748050" y="5484082"/>
            <a:ext cx="3042068" cy="1075182"/>
          </a:xfrm>
          <a:prstGeom prst="rect">
            <a:avLst/>
          </a:prstGeom>
        </p:spPr>
        <p:txBody>
          <a:bodyPr anchor="t" rtlCol="false" tIns="0" lIns="0" bIns="0" rIns="0">
            <a:spAutoFit/>
          </a:bodyPr>
          <a:lstStyle/>
          <a:p>
            <a:pPr algn="just">
              <a:lnSpc>
                <a:spcPts val="8424"/>
              </a:lnSpc>
            </a:pPr>
            <a:r>
              <a:rPr lang="en-US" sz="7200">
                <a:solidFill>
                  <a:srgbClr val="FFFFFF"/>
                </a:solidFill>
                <a:latin typeface="Verdana Pro Heavy"/>
              </a:rPr>
              <a:t>06.</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80637" y="-1558448"/>
            <a:ext cx="7133784" cy="8442348"/>
          </a:xfrm>
          <a:custGeom>
            <a:avLst/>
            <a:gdLst/>
            <a:ahLst/>
            <a:cxnLst/>
            <a:rect r="r" b="b" t="t" l="l"/>
            <a:pathLst>
              <a:path h="8442348" w="7133784">
                <a:moveTo>
                  <a:pt x="0" y="0"/>
                </a:moveTo>
                <a:lnTo>
                  <a:pt x="7133785" y="0"/>
                </a:lnTo>
                <a:lnTo>
                  <a:pt x="7133785" y="8442348"/>
                </a:lnTo>
                <a:lnTo>
                  <a:pt x="0" y="8442348"/>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69938" y="3354041"/>
            <a:ext cx="9463870" cy="9463870"/>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sp>
      </p:grpSp>
      <p:sp>
        <p:nvSpPr>
          <p:cNvPr name="Freeform 5" id="5"/>
          <p:cNvSpPr/>
          <p:nvPr/>
        </p:nvSpPr>
        <p:spPr>
          <a:xfrm flipH="false" flipV="false" rot="0">
            <a:off x="9976628" y="6225043"/>
            <a:ext cx="1319606" cy="1199192"/>
          </a:xfrm>
          <a:custGeom>
            <a:avLst/>
            <a:gdLst/>
            <a:ahLst/>
            <a:cxnLst/>
            <a:rect r="r" b="b" t="t" l="l"/>
            <a:pathLst>
              <a:path h="1199192" w="1319606">
                <a:moveTo>
                  <a:pt x="0" y="0"/>
                </a:moveTo>
                <a:lnTo>
                  <a:pt x="1319606" y="0"/>
                </a:lnTo>
                <a:lnTo>
                  <a:pt x="1319606" y="1199192"/>
                </a:lnTo>
                <a:lnTo>
                  <a:pt x="0" y="11991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8076336" y="7735421"/>
            <a:ext cx="3368720" cy="903351"/>
          </a:xfrm>
          <a:prstGeom prst="rect">
            <a:avLst/>
          </a:prstGeom>
        </p:spPr>
        <p:txBody>
          <a:bodyPr anchor="t" rtlCol="false" tIns="0" lIns="0" bIns="0" rIns="0">
            <a:spAutoFit/>
          </a:bodyPr>
          <a:lstStyle/>
          <a:p>
            <a:pPr algn="ctr">
              <a:lnSpc>
                <a:spcPts val="3552"/>
              </a:lnSpc>
            </a:pPr>
            <a:r>
              <a:rPr lang="en-US" sz="3200">
                <a:solidFill>
                  <a:srgbClr val="FFFFFF"/>
                </a:solidFill>
                <a:latin typeface="Verdana Pro Bold"/>
              </a:rPr>
              <a:t>Agriculture</a:t>
            </a:r>
          </a:p>
          <a:p>
            <a:pPr algn="ctr">
              <a:lnSpc>
                <a:spcPts val="3552"/>
              </a:lnSpc>
            </a:pPr>
            <a:r>
              <a:rPr lang="en-US" sz="3200">
                <a:solidFill>
                  <a:srgbClr val="FFFFFF"/>
                </a:solidFill>
                <a:latin typeface="Verdana Pro Bold"/>
              </a:rPr>
              <a:t>App</a:t>
            </a:r>
          </a:p>
        </p:txBody>
      </p:sp>
      <p:sp>
        <p:nvSpPr>
          <p:cNvPr name="Freeform 7" id="7"/>
          <p:cNvSpPr/>
          <p:nvPr/>
        </p:nvSpPr>
        <p:spPr>
          <a:xfrm flipH="false" flipV="false" rot="0">
            <a:off x="11055194" y="8443841"/>
            <a:ext cx="389862" cy="389862"/>
          </a:xfrm>
          <a:custGeom>
            <a:avLst/>
            <a:gdLst/>
            <a:ahLst/>
            <a:cxnLst/>
            <a:rect r="r" b="b" t="t" l="l"/>
            <a:pathLst>
              <a:path h="389862" w="389862">
                <a:moveTo>
                  <a:pt x="0" y="0"/>
                </a:moveTo>
                <a:lnTo>
                  <a:pt x="389862" y="0"/>
                </a:lnTo>
                <a:lnTo>
                  <a:pt x="389862" y="389861"/>
                </a:lnTo>
                <a:lnTo>
                  <a:pt x="0" y="3898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1055194" y="6077859"/>
            <a:ext cx="389862" cy="406106"/>
          </a:xfrm>
          <a:custGeom>
            <a:avLst/>
            <a:gdLst/>
            <a:ahLst/>
            <a:cxnLst/>
            <a:rect r="r" b="b" t="t" l="l"/>
            <a:pathLst>
              <a:path h="406106" w="389862">
                <a:moveTo>
                  <a:pt x="0" y="0"/>
                </a:moveTo>
                <a:lnTo>
                  <a:pt x="389862" y="0"/>
                </a:lnTo>
                <a:lnTo>
                  <a:pt x="389862" y="406106"/>
                </a:lnTo>
                <a:lnTo>
                  <a:pt x="0" y="4061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6677928" y="1551406"/>
            <a:ext cx="11610072" cy="935341"/>
          </a:xfrm>
          <a:prstGeom prst="rect">
            <a:avLst/>
          </a:prstGeom>
        </p:spPr>
        <p:txBody>
          <a:bodyPr anchor="t" rtlCol="false" tIns="0" lIns="0" bIns="0" rIns="0">
            <a:spAutoFit/>
          </a:bodyPr>
          <a:lstStyle/>
          <a:p>
            <a:pPr algn="ctr">
              <a:lnSpc>
                <a:spcPts val="2520"/>
              </a:lnSpc>
            </a:pPr>
            <a:r>
              <a:rPr lang="en-US" sz="1800">
                <a:solidFill>
                  <a:srgbClr val="000000"/>
                </a:solidFill>
                <a:latin typeface="Verdana Pro"/>
              </a:rPr>
              <a:t>Founded in 1984 in response to the famine in Ethiopia, Canadian Physicians for Aid and Relief (CPAR) is a non-profit organization working in partnership with health professionals, vulnerable communities, governments and diverse organizations to build healthy communities in Africa.</a:t>
            </a:r>
          </a:p>
        </p:txBody>
      </p:sp>
      <p:sp>
        <p:nvSpPr>
          <p:cNvPr name="Freeform 10" id="10"/>
          <p:cNvSpPr/>
          <p:nvPr/>
        </p:nvSpPr>
        <p:spPr>
          <a:xfrm flipH="false" flipV="false" rot="0">
            <a:off x="577745" y="-383221"/>
            <a:ext cx="6656170" cy="10670221"/>
          </a:xfrm>
          <a:custGeom>
            <a:avLst/>
            <a:gdLst/>
            <a:ahLst/>
            <a:cxnLst/>
            <a:rect r="r" b="b" t="t" l="l"/>
            <a:pathLst>
              <a:path h="10670221" w="6656170">
                <a:moveTo>
                  <a:pt x="0" y="0"/>
                </a:moveTo>
                <a:lnTo>
                  <a:pt x="6656170" y="0"/>
                </a:lnTo>
                <a:lnTo>
                  <a:pt x="6656170" y="10670221"/>
                </a:lnTo>
                <a:lnTo>
                  <a:pt x="0" y="10670221"/>
                </a:lnTo>
                <a:lnTo>
                  <a:pt x="0" y="0"/>
                </a:lnTo>
                <a:close/>
              </a:path>
            </a:pathLst>
          </a:custGeom>
          <a:blipFill>
            <a:blip r:embed="rId10"/>
            <a:stretch>
              <a:fillRect l="-10085" t="0" r="-1197" b="-4128"/>
            </a:stretch>
          </a:blipFill>
        </p:spPr>
      </p:sp>
      <p:sp>
        <p:nvSpPr>
          <p:cNvPr name="Freeform 11" id="11"/>
          <p:cNvSpPr/>
          <p:nvPr/>
        </p:nvSpPr>
        <p:spPr>
          <a:xfrm flipH="false" flipV="false" rot="0">
            <a:off x="11055194" y="3093275"/>
            <a:ext cx="389835" cy="397116"/>
          </a:xfrm>
          <a:custGeom>
            <a:avLst/>
            <a:gdLst/>
            <a:ahLst/>
            <a:cxnLst/>
            <a:rect r="r" b="b" t="t" l="l"/>
            <a:pathLst>
              <a:path h="397116" w="389835">
                <a:moveTo>
                  <a:pt x="0" y="0"/>
                </a:moveTo>
                <a:lnTo>
                  <a:pt x="389835" y="0"/>
                </a:lnTo>
                <a:lnTo>
                  <a:pt x="389835" y="397115"/>
                </a:lnTo>
                <a:lnTo>
                  <a:pt x="0" y="39711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2" id="12"/>
          <p:cNvGrpSpPr/>
          <p:nvPr/>
        </p:nvGrpSpPr>
        <p:grpSpPr>
          <a:xfrm rot="0">
            <a:off x="11607229" y="3083750"/>
            <a:ext cx="1979159" cy="523347"/>
            <a:chOff x="0" y="0"/>
            <a:chExt cx="1241715" cy="328345"/>
          </a:xfrm>
        </p:grpSpPr>
        <p:sp>
          <p:nvSpPr>
            <p:cNvPr name="Freeform 13" id="13"/>
            <p:cNvSpPr/>
            <p:nvPr/>
          </p:nvSpPr>
          <p:spPr>
            <a:xfrm flipH="false" flipV="false" rot="0">
              <a:off x="0" y="0"/>
              <a:ext cx="1241715" cy="328345"/>
            </a:xfrm>
            <a:custGeom>
              <a:avLst/>
              <a:gdLst/>
              <a:ahLst/>
              <a:cxnLst/>
              <a:rect r="r" b="b" t="t" l="l"/>
              <a:pathLst>
                <a:path h="328345" w="1241715">
                  <a:moveTo>
                    <a:pt x="0" y="50800"/>
                  </a:moveTo>
                  <a:lnTo>
                    <a:pt x="620858" y="0"/>
                  </a:lnTo>
                  <a:lnTo>
                    <a:pt x="1241715" y="50800"/>
                  </a:lnTo>
                  <a:lnTo>
                    <a:pt x="1241715" y="277545"/>
                  </a:lnTo>
                  <a:lnTo>
                    <a:pt x="620858" y="328345"/>
                  </a:lnTo>
                  <a:lnTo>
                    <a:pt x="0" y="277545"/>
                  </a:lnTo>
                  <a:lnTo>
                    <a:pt x="0" y="50800"/>
                  </a:lnTo>
                  <a:close/>
                </a:path>
              </a:pathLst>
            </a:custGeom>
            <a:solidFill>
              <a:srgbClr val="F5C950"/>
            </a:solidFill>
          </p:spPr>
        </p:sp>
        <p:sp>
          <p:nvSpPr>
            <p:cNvPr name="TextBox 14" id="14"/>
            <p:cNvSpPr txBox="true"/>
            <p:nvPr/>
          </p:nvSpPr>
          <p:spPr>
            <a:xfrm>
              <a:off x="0" y="-12700"/>
              <a:ext cx="1241715" cy="315645"/>
            </a:xfrm>
            <a:prstGeom prst="rect">
              <a:avLst/>
            </a:prstGeom>
          </p:spPr>
          <p:txBody>
            <a:bodyPr anchor="ctr" rtlCol="false" tIns="50800" lIns="50800" bIns="50800" rIns="50800"/>
            <a:lstStyle/>
            <a:p>
              <a:pPr algn="ctr">
                <a:lnSpc>
                  <a:spcPts val="2660"/>
                </a:lnSpc>
              </a:pPr>
              <a:r>
                <a:rPr lang="en-US" sz="1900">
                  <a:solidFill>
                    <a:srgbClr val="000000"/>
                  </a:solidFill>
                  <a:latin typeface="Verdana Pro Bold"/>
                </a:rPr>
                <a:t>Our Purpose</a:t>
              </a:r>
            </a:p>
          </p:txBody>
        </p:sp>
      </p:grpSp>
      <p:sp>
        <p:nvSpPr>
          <p:cNvPr name="TextBox 15" id="15"/>
          <p:cNvSpPr txBox="true"/>
          <p:nvPr/>
        </p:nvSpPr>
        <p:spPr>
          <a:xfrm rot="0">
            <a:off x="8393931" y="6693162"/>
            <a:ext cx="9894069" cy="784115"/>
          </a:xfrm>
          <a:prstGeom prst="rect">
            <a:avLst/>
          </a:prstGeom>
        </p:spPr>
        <p:txBody>
          <a:bodyPr anchor="t" rtlCol="false" tIns="0" lIns="0" bIns="0" rIns="0">
            <a:spAutoFit/>
          </a:bodyPr>
          <a:lstStyle/>
          <a:p>
            <a:pPr algn="ctr">
              <a:lnSpc>
                <a:spcPts val="1890"/>
              </a:lnSpc>
            </a:pPr>
          </a:p>
          <a:p>
            <a:pPr algn="ctr">
              <a:lnSpc>
                <a:spcPts val="2450"/>
              </a:lnSpc>
            </a:pPr>
            <a:r>
              <a:rPr lang="en-US" sz="1750">
                <a:solidFill>
                  <a:srgbClr val="000000"/>
                </a:solidFill>
                <a:latin typeface="Verdana Pro"/>
              </a:rPr>
              <a:t>Building health system capacity and supporting healthy lives in low resourced regions. </a:t>
            </a:r>
          </a:p>
          <a:p>
            <a:pPr algn="just">
              <a:lnSpc>
                <a:spcPts val="1971"/>
              </a:lnSpc>
            </a:pPr>
          </a:p>
        </p:txBody>
      </p:sp>
      <p:sp>
        <p:nvSpPr>
          <p:cNvPr name="TextBox 16" id="16"/>
          <p:cNvSpPr txBox="true"/>
          <p:nvPr/>
        </p:nvSpPr>
        <p:spPr>
          <a:xfrm rot="0">
            <a:off x="10188235" y="9124069"/>
            <a:ext cx="4817147" cy="858570"/>
          </a:xfrm>
          <a:prstGeom prst="rect">
            <a:avLst/>
          </a:prstGeom>
        </p:spPr>
        <p:txBody>
          <a:bodyPr anchor="t" rtlCol="false" tIns="0" lIns="0" bIns="0" rIns="0">
            <a:spAutoFit/>
          </a:bodyPr>
          <a:lstStyle/>
          <a:p>
            <a:pPr algn="just" marL="0" indent="0" lvl="0">
              <a:lnSpc>
                <a:spcPts val="1061"/>
              </a:lnSpc>
              <a:spcBef>
                <a:spcPct val="0"/>
              </a:spcBef>
            </a:pPr>
          </a:p>
          <a:p>
            <a:pPr algn="just" marL="0" indent="0" lvl="0">
              <a:lnSpc>
                <a:spcPts val="1061"/>
              </a:lnSpc>
              <a:spcBef>
                <a:spcPct val="0"/>
              </a:spcBef>
            </a:pPr>
          </a:p>
          <a:p>
            <a:pPr algn="ctr" marL="0" indent="0" lvl="0">
              <a:lnSpc>
                <a:spcPts val="2741"/>
              </a:lnSpc>
              <a:spcBef>
                <a:spcPct val="0"/>
              </a:spcBef>
            </a:pPr>
            <a:r>
              <a:rPr lang="en-US" sz="1958" strike="noStrike" u="none">
                <a:solidFill>
                  <a:srgbClr val="000000"/>
                </a:solidFill>
                <a:latin typeface="Verdana Pro"/>
              </a:rPr>
              <a:t>Stronger health systems in Africa.</a:t>
            </a:r>
          </a:p>
          <a:p>
            <a:pPr algn="just" marL="0" indent="0" lvl="0">
              <a:lnSpc>
                <a:spcPts val="1061"/>
              </a:lnSpc>
              <a:spcBef>
                <a:spcPct val="0"/>
              </a:spcBef>
            </a:pPr>
          </a:p>
          <a:p>
            <a:pPr algn="just" marL="0" indent="0" lvl="0">
              <a:lnSpc>
                <a:spcPts val="1061"/>
              </a:lnSpc>
              <a:spcBef>
                <a:spcPct val="0"/>
              </a:spcBef>
            </a:pPr>
          </a:p>
        </p:txBody>
      </p:sp>
      <p:sp>
        <p:nvSpPr>
          <p:cNvPr name="TextBox 17" id="17"/>
          <p:cNvSpPr txBox="true"/>
          <p:nvPr/>
        </p:nvSpPr>
        <p:spPr>
          <a:xfrm rot="0">
            <a:off x="8771968" y="278231"/>
            <a:ext cx="6707783" cy="1035050"/>
          </a:xfrm>
          <a:prstGeom prst="rect">
            <a:avLst/>
          </a:prstGeom>
        </p:spPr>
        <p:txBody>
          <a:bodyPr anchor="t" rtlCol="false" tIns="0" lIns="0" bIns="0" rIns="0">
            <a:spAutoFit/>
          </a:bodyPr>
          <a:lstStyle/>
          <a:p>
            <a:pPr>
              <a:lnSpc>
                <a:spcPts val="7600"/>
              </a:lnSpc>
            </a:pPr>
            <a:r>
              <a:rPr lang="en-US" sz="8000">
                <a:solidFill>
                  <a:srgbClr val="141414"/>
                </a:solidFill>
                <a:latin typeface="Georgia Pro Bold"/>
              </a:rPr>
              <a:t>About CPAR</a:t>
            </a:r>
          </a:p>
        </p:txBody>
      </p:sp>
      <p:sp>
        <p:nvSpPr>
          <p:cNvPr name="TextBox 18" id="18"/>
          <p:cNvSpPr txBox="true"/>
          <p:nvPr/>
        </p:nvSpPr>
        <p:spPr>
          <a:xfrm rot="0">
            <a:off x="8393931" y="3655769"/>
            <a:ext cx="9750707" cy="1963420"/>
          </a:xfrm>
          <a:prstGeom prst="rect">
            <a:avLst/>
          </a:prstGeom>
        </p:spPr>
        <p:txBody>
          <a:bodyPr anchor="t" rtlCol="false" tIns="0" lIns="0" bIns="0" rIns="0">
            <a:spAutoFit/>
          </a:bodyPr>
          <a:lstStyle/>
          <a:p>
            <a:pPr algn="ctr">
              <a:lnSpc>
                <a:spcPts val="1679"/>
              </a:lnSpc>
            </a:pPr>
          </a:p>
          <a:p>
            <a:pPr>
              <a:lnSpc>
                <a:spcPts val="2379"/>
              </a:lnSpc>
            </a:pPr>
            <a:r>
              <a:rPr lang="en-US" sz="1699">
                <a:solidFill>
                  <a:srgbClr val="000000"/>
                </a:solidFill>
                <a:latin typeface="Verdana Pro"/>
              </a:rPr>
              <a:t>Over the decades since it was founded in 1984, much of CPAR’s work has addressed the social and environmental determinants of health so that families have enough nutritious food to eat, livelihoods to support them, and access to clean water. CPAR believes it is the interconnection between the health system and social determinants of health that determines the well-being of individuals and communities.</a:t>
            </a:r>
          </a:p>
          <a:p>
            <a:pPr algn="just">
              <a:lnSpc>
                <a:spcPts val="2379"/>
              </a:lnSpc>
            </a:pPr>
          </a:p>
        </p:txBody>
      </p:sp>
      <p:grpSp>
        <p:nvGrpSpPr>
          <p:cNvPr name="Group 19" id="19"/>
          <p:cNvGrpSpPr/>
          <p:nvPr/>
        </p:nvGrpSpPr>
        <p:grpSpPr>
          <a:xfrm rot="0">
            <a:off x="11607229" y="6019239"/>
            <a:ext cx="1979159" cy="523347"/>
            <a:chOff x="0" y="0"/>
            <a:chExt cx="1241715" cy="328345"/>
          </a:xfrm>
        </p:grpSpPr>
        <p:sp>
          <p:nvSpPr>
            <p:cNvPr name="Freeform 20" id="20"/>
            <p:cNvSpPr/>
            <p:nvPr/>
          </p:nvSpPr>
          <p:spPr>
            <a:xfrm flipH="false" flipV="false" rot="0">
              <a:off x="0" y="0"/>
              <a:ext cx="1241715" cy="328345"/>
            </a:xfrm>
            <a:custGeom>
              <a:avLst/>
              <a:gdLst/>
              <a:ahLst/>
              <a:cxnLst/>
              <a:rect r="r" b="b" t="t" l="l"/>
              <a:pathLst>
                <a:path h="328345" w="1241715">
                  <a:moveTo>
                    <a:pt x="0" y="50800"/>
                  </a:moveTo>
                  <a:lnTo>
                    <a:pt x="620858" y="0"/>
                  </a:lnTo>
                  <a:lnTo>
                    <a:pt x="1241715" y="50800"/>
                  </a:lnTo>
                  <a:lnTo>
                    <a:pt x="1241715" y="277545"/>
                  </a:lnTo>
                  <a:lnTo>
                    <a:pt x="620858" y="328345"/>
                  </a:lnTo>
                  <a:lnTo>
                    <a:pt x="0" y="277545"/>
                  </a:lnTo>
                  <a:lnTo>
                    <a:pt x="0" y="50800"/>
                  </a:lnTo>
                  <a:close/>
                </a:path>
              </a:pathLst>
            </a:custGeom>
            <a:solidFill>
              <a:srgbClr val="F5C950"/>
            </a:solidFill>
          </p:spPr>
        </p:sp>
        <p:sp>
          <p:nvSpPr>
            <p:cNvPr name="TextBox 21" id="21"/>
            <p:cNvSpPr txBox="true"/>
            <p:nvPr/>
          </p:nvSpPr>
          <p:spPr>
            <a:xfrm>
              <a:off x="0" y="-12700"/>
              <a:ext cx="1241715" cy="315645"/>
            </a:xfrm>
            <a:prstGeom prst="rect">
              <a:avLst/>
            </a:prstGeom>
          </p:spPr>
          <p:txBody>
            <a:bodyPr anchor="ctr" rtlCol="false" tIns="50800" lIns="50800" bIns="50800" rIns="50800"/>
            <a:lstStyle/>
            <a:p>
              <a:pPr algn="ctr">
                <a:lnSpc>
                  <a:spcPts val="2660"/>
                </a:lnSpc>
              </a:pPr>
              <a:r>
                <a:rPr lang="en-US" sz="1900">
                  <a:solidFill>
                    <a:srgbClr val="000000"/>
                  </a:solidFill>
                  <a:latin typeface="Verdana Pro Bold"/>
                </a:rPr>
                <a:t>Our Mission</a:t>
              </a:r>
            </a:p>
          </p:txBody>
        </p:sp>
      </p:grpSp>
      <p:grpSp>
        <p:nvGrpSpPr>
          <p:cNvPr name="Group 22" id="22"/>
          <p:cNvGrpSpPr/>
          <p:nvPr/>
        </p:nvGrpSpPr>
        <p:grpSpPr>
          <a:xfrm rot="0">
            <a:off x="11607229" y="8438797"/>
            <a:ext cx="1979159" cy="523347"/>
            <a:chOff x="0" y="0"/>
            <a:chExt cx="1241715" cy="328345"/>
          </a:xfrm>
        </p:grpSpPr>
        <p:sp>
          <p:nvSpPr>
            <p:cNvPr name="Freeform 23" id="23"/>
            <p:cNvSpPr/>
            <p:nvPr/>
          </p:nvSpPr>
          <p:spPr>
            <a:xfrm flipH="false" flipV="false" rot="0">
              <a:off x="0" y="0"/>
              <a:ext cx="1241715" cy="328345"/>
            </a:xfrm>
            <a:custGeom>
              <a:avLst/>
              <a:gdLst/>
              <a:ahLst/>
              <a:cxnLst/>
              <a:rect r="r" b="b" t="t" l="l"/>
              <a:pathLst>
                <a:path h="328345" w="1241715">
                  <a:moveTo>
                    <a:pt x="0" y="50800"/>
                  </a:moveTo>
                  <a:lnTo>
                    <a:pt x="620858" y="0"/>
                  </a:lnTo>
                  <a:lnTo>
                    <a:pt x="1241715" y="50800"/>
                  </a:lnTo>
                  <a:lnTo>
                    <a:pt x="1241715" y="277545"/>
                  </a:lnTo>
                  <a:lnTo>
                    <a:pt x="620858" y="328345"/>
                  </a:lnTo>
                  <a:lnTo>
                    <a:pt x="0" y="277545"/>
                  </a:lnTo>
                  <a:lnTo>
                    <a:pt x="0" y="50800"/>
                  </a:lnTo>
                  <a:close/>
                </a:path>
              </a:pathLst>
            </a:custGeom>
            <a:solidFill>
              <a:srgbClr val="F5C950"/>
            </a:solidFill>
          </p:spPr>
        </p:sp>
        <p:sp>
          <p:nvSpPr>
            <p:cNvPr name="TextBox 24" id="24"/>
            <p:cNvSpPr txBox="true"/>
            <p:nvPr/>
          </p:nvSpPr>
          <p:spPr>
            <a:xfrm>
              <a:off x="0" y="-12700"/>
              <a:ext cx="1241715" cy="315645"/>
            </a:xfrm>
            <a:prstGeom prst="rect">
              <a:avLst/>
            </a:prstGeom>
          </p:spPr>
          <p:txBody>
            <a:bodyPr anchor="ctr" rtlCol="false" tIns="50800" lIns="50800" bIns="50800" rIns="50800"/>
            <a:lstStyle/>
            <a:p>
              <a:pPr algn="ctr">
                <a:lnSpc>
                  <a:spcPts val="2660"/>
                </a:lnSpc>
              </a:pPr>
              <a:r>
                <a:rPr lang="en-US" sz="1900">
                  <a:solidFill>
                    <a:srgbClr val="000000"/>
                  </a:solidFill>
                  <a:latin typeface="Verdana Pro Bold"/>
                </a:rPr>
                <a:t>Our Vision</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83647" y="4886016"/>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3245" y="3799763"/>
            <a:ext cx="6839459" cy="5184383"/>
            <a:chOff x="0" y="0"/>
            <a:chExt cx="11289030" cy="8557205"/>
          </a:xfrm>
        </p:grpSpPr>
        <p:sp>
          <p:nvSpPr>
            <p:cNvPr name="Freeform 4" id="4"/>
            <p:cNvSpPr/>
            <p:nvPr/>
          </p:nvSpPr>
          <p:spPr>
            <a:xfrm flipH="false" flipV="false" rot="0">
              <a:off x="0" y="0"/>
              <a:ext cx="11287760" cy="8557205"/>
            </a:xfrm>
            <a:custGeom>
              <a:avLst/>
              <a:gdLst/>
              <a:ahLst/>
              <a:cxnLst/>
              <a:rect r="r" b="b" t="t" l="l"/>
              <a:pathLst>
                <a:path h="8557205" w="11287760">
                  <a:moveTo>
                    <a:pt x="0" y="7848669"/>
                  </a:moveTo>
                  <a:lnTo>
                    <a:pt x="0" y="708537"/>
                  </a:lnTo>
                  <a:cubicBezTo>
                    <a:pt x="0" y="316617"/>
                    <a:pt x="234950" y="0"/>
                    <a:pt x="525780" y="0"/>
                  </a:cubicBezTo>
                  <a:lnTo>
                    <a:pt x="10761980" y="0"/>
                  </a:lnTo>
                  <a:cubicBezTo>
                    <a:pt x="11052810" y="0"/>
                    <a:pt x="11287760" y="316617"/>
                    <a:pt x="11287760" y="708537"/>
                  </a:cubicBezTo>
                  <a:lnTo>
                    <a:pt x="11287760" y="7846957"/>
                  </a:lnTo>
                  <a:cubicBezTo>
                    <a:pt x="11287760" y="8238877"/>
                    <a:pt x="11052810" y="8555494"/>
                    <a:pt x="10761980" y="8555494"/>
                  </a:cubicBezTo>
                  <a:lnTo>
                    <a:pt x="525780" y="8555494"/>
                  </a:lnTo>
                  <a:cubicBezTo>
                    <a:pt x="236220" y="8557205"/>
                    <a:pt x="0" y="8240588"/>
                    <a:pt x="0" y="7848669"/>
                  </a:cubicBezTo>
                  <a:close/>
                </a:path>
              </a:pathLst>
            </a:custGeom>
            <a:blipFill>
              <a:blip r:embed="rId4"/>
              <a:stretch>
                <a:fillRect l="-6845" t="0" r="-6845" b="0"/>
              </a:stretch>
            </a:blipFill>
          </p:spPr>
        </p:sp>
      </p:grpSp>
      <p:grpSp>
        <p:nvGrpSpPr>
          <p:cNvPr name="Group 5" id="5"/>
          <p:cNvGrpSpPr/>
          <p:nvPr/>
        </p:nvGrpSpPr>
        <p:grpSpPr>
          <a:xfrm rot="0">
            <a:off x="1028700" y="-199885"/>
            <a:ext cx="8330602" cy="1228585"/>
            <a:chOff x="0" y="0"/>
            <a:chExt cx="5055647" cy="745600"/>
          </a:xfrm>
        </p:grpSpPr>
        <p:sp>
          <p:nvSpPr>
            <p:cNvPr name="Freeform 6" id="6"/>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name="TextBox 7" id="7"/>
          <p:cNvSpPr txBox="true"/>
          <p:nvPr/>
        </p:nvSpPr>
        <p:spPr>
          <a:xfrm rot="0">
            <a:off x="1028700" y="1541244"/>
            <a:ext cx="9726820" cy="744496"/>
          </a:xfrm>
          <a:prstGeom prst="rect">
            <a:avLst/>
          </a:prstGeom>
        </p:spPr>
        <p:txBody>
          <a:bodyPr anchor="t" rtlCol="false" tIns="0" lIns="0" bIns="0" rIns="0">
            <a:spAutoFit/>
          </a:bodyPr>
          <a:lstStyle/>
          <a:p>
            <a:pPr>
              <a:lnSpc>
                <a:spcPts val="5461"/>
              </a:lnSpc>
            </a:pPr>
            <a:r>
              <a:rPr lang="en-US" sz="5748">
                <a:solidFill>
                  <a:srgbClr val="141414"/>
                </a:solidFill>
                <a:latin typeface="Georgia Pro Heavy"/>
              </a:rPr>
              <a:t>Green Schools Network</a:t>
            </a:r>
          </a:p>
        </p:txBody>
      </p:sp>
      <p:sp>
        <p:nvSpPr>
          <p:cNvPr name="TextBox 8" id="8"/>
          <p:cNvSpPr txBox="true"/>
          <p:nvPr/>
        </p:nvSpPr>
        <p:spPr>
          <a:xfrm rot="0">
            <a:off x="1189727" y="2688910"/>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Introduction</a:t>
            </a:r>
          </a:p>
        </p:txBody>
      </p:sp>
      <p:sp>
        <p:nvSpPr>
          <p:cNvPr name="TextBox 9" id="9"/>
          <p:cNvSpPr txBox="true"/>
          <p:nvPr/>
        </p:nvSpPr>
        <p:spPr>
          <a:xfrm rot="0">
            <a:off x="7222705" y="2811234"/>
            <a:ext cx="11065295" cy="7294791"/>
          </a:xfrm>
          <a:prstGeom prst="rect">
            <a:avLst/>
          </a:prstGeom>
        </p:spPr>
        <p:txBody>
          <a:bodyPr anchor="t" rtlCol="false" tIns="0" lIns="0" bIns="0" rIns="0">
            <a:spAutoFit/>
          </a:bodyPr>
          <a:lstStyle/>
          <a:p>
            <a:pPr marL="524306" indent="-262153" lvl="1">
              <a:lnSpc>
                <a:spcPts val="3399"/>
              </a:lnSpc>
              <a:buFont typeface="Arial"/>
              <a:buChar char="•"/>
            </a:pPr>
            <a:r>
              <a:rPr lang="en-US" sz="2428">
                <a:solidFill>
                  <a:srgbClr val="000000"/>
                </a:solidFill>
                <a:latin typeface="Verdana Pro"/>
              </a:rPr>
              <a:t>The Green Schools Network (GSN) is an integrated project focused on Water, Sanitation, and Hygiene (WASH) and nutrition in Malawi.</a:t>
            </a:r>
          </a:p>
          <a:p>
            <a:pPr>
              <a:lnSpc>
                <a:spcPts val="3399"/>
              </a:lnSpc>
            </a:pPr>
          </a:p>
          <a:p>
            <a:pPr marL="524306" indent="-262153" lvl="1">
              <a:lnSpc>
                <a:spcPts val="3399"/>
              </a:lnSpc>
              <a:buFont typeface="Arial"/>
              <a:buChar char="•"/>
            </a:pPr>
            <a:r>
              <a:rPr lang="en-US" sz="2428">
                <a:solidFill>
                  <a:srgbClr val="000000"/>
                </a:solidFill>
                <a:latin typeface="Verdana Pro"/>
              </a:rPr>
              <a:t>It aims to address critical challenges such as contaminated water sources, irrigation problems, and decreased crop production.</a:t>
            </a:r>
          </a:p>
          <a:p>
            <a:pPr>
              <a:lnSpc>
                <a:spcPts val="3399"/>
              </a:lnSpc>
            </a:pPr>
          </a:p>
          <a:p>
            <a:pPr marL="524306" indent="-262153" lvl="1">
              <a:lnSpc>
                <a:spcPts val="3399"/>
              </a:lnSpc>
              <a:buFont typeface="Arial"/>
              <a:buChar char="•"/>
            </a:pPr>
            <a:r>
              <a:rPr lang="en-US" sz="2428">
                <a:solidFill>
                  <a:srgbClr val="000000"/>
                </a:solidFill>
                <a:latin typeface="Verdana Pro"/>
              </a:rPr>
              <a:t>The </a:t>
            </a:r>
            <a:r>
              <a:rPr lang="en-US" sz="2428">
                <a:solidFill>
                  <a:srgbClr val="000000"/>
                </a:solidFill>
                <a:latin typeface="Verdana Pro"/>
              </a:rPr>
              <a:t>GSN project involves the construction of essential infrastructure including rainwater harvesting tanks, latrines, changing rooms, and handwashing stations.</a:t>
            </a:r>
          </a:p>
          <a:p>
            <a:pPr>
              <a:lnSpc>
                <a:spcPts val="3399"/>
              </a:lnSpc>
            </a:pPr>
          </a:p>
          <a:p>
            <a:pPr marL="524306" indent="-262153" lvl="1">
              <a:lnSpc>
                <a:spcPts val="3399"/>
              </a:lnSpc>
              <a:buFont typeface="Arial"/>
              <a:buChar char="•"/>
            </a:pPr>
            <a:r>
              <a:rPr lang="en-US" sz="2428">
                <a:solidFill>
                  <a:srgbClr val="000000"/>
                </a:solidFill>
                <a:latin typeface="Verdana Pro"/>
              </a:rPr>
              <a:t>It promotes sustainable agriculture practices and establishes gardens with fresh fruits and vegetables to combat nutritional deficiencies.</a:t>
            </a:r>
          </a:p>
          <a:p>
            <a:pPr>
              <a:lnSpc>
                <a:spcPts val="3399"/>
              </a:lnSpc>
            </a:pPr>
          </a:p>
          <a:p>
            <a:pPr marL="524306" indent="-262153" lvl="1">
              <a:lnSpc>
                <a:spcPts val="3399"/>
              </a:lnSpc>
              <a:buFont typeface="Arial"/>
              <a:buChar char="•"/>
            </a:pPr>
            <a:r>
              <a:rPr lang="en-US" sz="2428">
                <a:solidFill>
                  <a:srgbClr val="000000"/>
                </a:solidFill>
                <a:latin typeface="Verdana Pro"/>
              </a:rPr>
              <a:t>The project facilitates lessons on safe sanitation and hygiene behaviors, including menstrual hygiene management (MHM).</a:t>
            </a:r>
          </a:p>
          <a:p>
            <a:pPr>
              <a:lnSpc>
                <a:spcPts val="2974"/>
              </a:lnSpc>
            </a:pPr>
          </a:p>
          <a:p>
            <a:pPr algn="ctr">
              <a:lnSpc>
                <a:spcPts val="62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83647" y="4886016"/>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199885"/>
            <a:ext cx="8330602" cy="1228585"/>
            <a:chOff x="0" y="0"/>
            <a:chExt cx="5055647" cy="745600"/>
          </a:xfrm>
        </p:grpSpPr>
        <p:sp>
          <p:nvSpPr>
            <p:cNvPr name="Freeform 4" id="4"/>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name="TextBox 5" id="5"/>
          <p:cNvSpPr txBox="true"/>
          <p:nvPr/>
        </p:nvSpPr>
        <p:spPr>
          <a:xfrm rot="0">
            <a:off x="1028700" y="2034994"/>
            <a:ext cx="10432954" cy="744496"/>
          </a:xfrm>
          <a:prstGeom prst="rect">
            <a:avLst/>
          </a:prstGeom>
        </p:spPr>
        <p:txBody>
          <a:bodyPr anchor="t" rtlCol="false" tIns="0" lIns="0" bIns="0" rIns="0">
            <a:spAutoFit/>
          </a:bodyPr>
          <a:lstStyle/>
          <a:p>
            <a:pPr>
              <a:lnSpc>
                <a:spcPts val="5461"/>
              </a:lnSpc>
            </a:pPr>
            <a:r>
              <a:rPr lang="en-US" sz="5748">
                <a:solidFill>
                  <a:srgbClr val="141414"/>
                </a:solidFill>
                <a:latin typeface="Georgia Pro Heavy"/>
              </a:rPr>
              <a:t>Green Schools Network</a:t>
            </a:r>
          </a:p>
        </p:txBody>
      </p:sp>
      <p:sp>
        <p:nvSpPr>
          <p:cNvPr name="TextBox 6" id="6"/>
          <p:cNvSpPr txBox="true"/>
          <p:nvPr/>
        </p:nvSpPr>
        <p:spPr>
          <a:xfrm rot="0">
            <a:off x="1189727" y="3182660"/>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Challenges </a:t>
            </a:r>
          </a:p>
        </p:txBody>
      </p:sp>
      <p:sp>
        <p:nvSpPr>
          <p:cNvPr name="TextBox 7" id="7"/>
          <p:cNvSpPr txBox="true"/>
          <p:nvPr/>
        </p:nvSpPr>
        <p:spPr>
          <a:xfrm rot="0">
            <a:off x="7352422" y="3058835"/>
            <a:ext cx="10935578" cy="6205124"/>
          </a:xfrm>
          <a:prstGeom prst="rect">
            <a:avLst/>
          </a:prstGeom>
        </p:spPr>
        <p:txBody>
          <a:bodyPr anchor="t" rtlCol="false" tIns="0" lIns="0" bIns="0" rIns="0">
            <a:spAutoFit/>
          </a:bodyPr>
          <a:lstStyle/>
          <a:p>
            <a:pPr>
              <a:lnSpc>
                <a:spcPts val="3547"/>
              </a:lnSpc>
            </a:pPr>
            <a:r>
              <a:rPr lang="en-US" sz="2534">
                <a:solidFill>
                  <a:srgbClr val="000000"/>
                </a:solidFill>
                <a:latin typeface="Verdana Pro"/>
              </a:rPr>
              <a:t>Primary schools in rural Malawi encounter numerous challenges that hinder the delivery of quality education and overall well-being of students. Among these challenges are:</a:t>
            </a:r>
          </a:p>
          <a:p>
            <a:pPr>
              <a:lnSpc>
                <a:spcPts val="3547"/>
              </a:lnSpc>
            </a:pPr>
          </a:p>
          <a:p>
            <a:pPr marL="525554" indent="-262777" lvl="1">
              <a:lnSpc>
                <a:spcPts val="3407"/>
              </a:lnSpc>
              <a:buFont typeface="Arial"/>
              <a:buChar char="•"/>
            </a:pPr>
            <a:r>
              <a:rPr lang="en-US" sz="2434">
                <a:solidFill>
                  <a:srgbClr val="000000"/>
                </a:solidFill>
                <a:latin typeface="Verdana Pro"/>
              </a:rPr>
              <a:t> </a:t>
            </a:r>
            <a:r>
              <a:rPr lang="en-US" sz="2434">
                <a:solidFill>
                  <a:srgbClr val="000000"/>
                </a:solidFill>
                <a:latin typeface="Verdana Pro Bold"/>
              </a:rPr>
              <a:t> Water Scarcity</a:t>
            </a:r>
            <a:r>
              <a:rPr lang="en-US" sz="2434">
                <a:solidFill>
                  <a:srgbClr val="000000"/>
                </a:solidFill>
                <a:latin typeface="Verdana Pro"/>
              </a:rPr>
              <a:t>: Many schools struggle with accessing sufficient clean water for drinking, cleaning, personal hygiene and irrigation.</a:t>
            </a:r>
          </a:p>
          <a:p>
            <a:pPr>
              <a:lnSpc>
                <a:spcPts val="3407"/>
              </a:lnSpc>
            </a:pPr>
          </a:p>
          <a:p>
            <a:pPr marL="525554" indent="-262777" lvl="1">
              <a:lnSpc>
                <a:spcPts val="3407"/>
              </a:lnSpc>
              <a:buFont typeface="Arial"/>
              <a:buChar char="•"/>
            </a:pPr>
            <a:r>
              <a:rPr lang="en-US" sz="2434">
                <a:solidFill>
                  <a:srgbClr val="000000"/>
                </a:solidFill>
                <a:latin typeface="Verdana Pro"/>
              </a:rPr>
              <a:t>  </a:t>
            </a:r>
            <a:r>
              <a:rPr lang="en-US" sz="2434">
                <a:solidFill>
                  <a:srgbClr val="000000"/>
                </a:solidFill>
                <a:latin typeface="Verdana Pro Bold"/>
              </a:rPr>
              <a:t>Malnutrition</a:t>
            </a:r>
            <a:r>
              <a:rPr lang="en-US" sz="2434">
                <a:solidFill>
                  <a:srgbClr val="000000"/>
                </a:solidFill>
                <a:latin typeface="Verdana Pro"/>
              </a:rPr>
              <a:t>: Poor dietary habits and limited resources lead to malnutrition among students, exacerbated by climate change impacts such as inconsistent rainfall patterns affecting crop yields.</a:t>
            </a:r>
          </a:p>
          <a:p>
            <a:pPr>
              <a:lnSpc>
                <a:spcPts val="3407"/>
              </a:lnSpc>
            </a:pPr>
          </a:p>
          <a:p>
            <a:pPr marL="525554" indent="-262777" lvl="1">
              <a:lnSpc>
                <a:spcPts val="3407"/>
              </a:lnSpc>
              <a:buFont typeface="Arial"/>
              <a:buChar char="•"/>
            </a:pPr>
            <a:r>
              <a:rPr lang="en-US" sz="2434">
                <a:solidFill>
                  <a:srgbClr val="000000"/>
                </a:solidFill>
                <a:latin typeface="Verdana Pro"/>
              </a:rPr>
              <a:t>  </a:t>
            </a:r>
            <a:r>
              <a:rPr lang="en-US" sz="2434">
                <a:solidFill>
                  <a:srgbClr val="000000"/>
                </a:solidFill>
                <a:latin typeface="Verdana Pro Bold"/>
              </a:rPr>
              <a:t>Inadequate Educational Resources</a:t>
            </a:r>
            <a:r>
              <a:rPr lang="en-US" sz="2434">
                <a:solidFill>
                  <a:srgbClr val="000000"/>
                </a:solidFill>
                <a:latin typeface="Verdana Pro"/>
              </a:rPr>
              <a:t>: Schools often lack essential materials, educational training, and infrastructure necessary for providing a conducive learning environment.</a:t>
            </a:r>
          </a:p>
          <a:p>
            <a:pPr algn="ctr">
              <a:lnSpc>
                <a:spcPts val="614"/>
              </a:lnSpc>
            </a:pPr>
          </a:p>
        </p:txBody>
      </p:sp>
      <p:grpSp>
        <p:nvGrpSpPr>
          <p:cNvPr name="Group 8" id="8"/>
          <p:cNvGrpSpPr/>
          <p:nvPr/>
        </p:nvGrpSpPr>
        <p:grpSpPr>
          <a:xfrm rot="0">
            <a:off x="247795" y="4427261"/>
            <a:ext cx="7104627" cy="5125356"/>
            <a:chOff x="0" y="0"/>
            <a:chExt cx="11289030" cy="8144031"/>
          </a:xfrm>
        </p:grpSpPr>
        <p:sp>
          <p:nvSpPr>
            <p:cNvPr name="Freeform 9" id="9"/>
            <p:cNvSpPr/>
            <p:nvPr/>
          </p:nvSpPr>
          <p:spPr>
            <a:xfrm flipH="false" flipV="false" rot="0">
              <a:off x="0" y="0"/>
              <a:ext cx="11287760" cy="8144031"/>
            </a:xfrm>
            <a:custGeom>
              <a:avLst/>
              <a:gdLst/>
              <a:ahLst/>
              <a:cxnLst/>
              <a:rect r="r" b="b" t="t" l="l"/>
              <a:pathLst>
                <a:path h="8144031" w="11287760">
                  <a:moveTo>
                    <a:pt x="0" y="7469705"/>
                  </a:moveTo>
                  <a:lnTo>
                    <a:pt x="0" y="674326"/>
                  </a:lnTo>
                  <a:cubicBezTo>
                    <a:pt x="0" y="301329"/>
                    <a:pt x="234950" y="0"/>
                    <a:pt x="525780" y="0"/>
                  </a:cubicBezTo>
                  <a:lnTo>
                    <a:pt x="10761980" y="0"/>
                  </a:lnTo>
                  <a:cubicBezTo>
                    <a:pt x="11052810" y="0"/>
                    <a:pt x="11287760" y="301329"/>
                    <a:pt x="11287760" y="674326"/>
                  </a:cubicBezTo>
                  <a:lnTo>
                    <a:pt x="11287760" y="7468076"/>
                  </a:lnTo>
                  <a:cubicBezTo>
                    <a:pt x="11287760" y="7841073"/>
                    <a:pt x="11052810" y="8142402"/>
                    <a:pt x="10761980" y="8142402"/>
                  </a:cubicBezTo>
                  <a:lnTo>
                    <a:pt x="525780" y="8142402"/>
                  </a:lnTo>
                  <a:cubicBezTo>
                    <a:pt x="236220" y="8144031"/>
                    <a:pt x="0" y="7842702"/>
                    <a:pt x="0" y="7469705"/>
                  </a:cubicBezTo>
                  <a:close/>
                </a:path>
              </a:pathLst>
            </a:custGeom>
            <a:blipFill>
              <a:blip r:embed="rId4"/>
              <a:stretch>
                <a:fillRect l="-4101" t="0" r="-4101"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91617" y="1028700"/>
            <a:ext cx="3741465" cy="5612198"/>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31" r="0" b="-31"/>
              </a:stretch>
            </a:blipFill>
          </p:spPr>
        </p:sp>
      </p:grpSp>
      <p:grpSp>
        <p:nvGrpSpPr>
          <p:cNvPr name="Group 4" id="4"/>
          <p:cNvGrpSpPr/>
          <p:nvPr/>
        </p:nvGrpSpPr>
        <p:grpSpPr>
          <a:xfrm rot="0">
            <a:off x="9404726" y="3646102"/>
            <a:ext cx="3741465" cy="5612198"/>
            <a:chOff x="0" y="0"/>
            <a:chExt cx="6350000" cy="9525000"/>
          </a:xfrm>
        </p:grpSpPr>
        <p:sp>
          <p:nvSpPr>
            <p:cNvPr name="Freeform 5" id="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50000" t="0" r="-50000" b="0"/>
              </a:stretch>
            </a:blipFill>
          </p:spPr>
        </p:sp>
      </p:grpSp>
      <p:grpSp>
        <p:nvGrpSpPr>
          <p:cNvPr name="Group 6" id="6"/>
          <p:cNvGrpSpPr/>
          <p:nvPr/>
        </p:nvGrpSpPr>
        <p:grpSpPr>
          <a:xfrm rot="0">
            <a:off x="13517835" y="1028700"/>
            <a:ext cx="3741465" cy="5612198"/>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18" t="0" r="-6218" b="0"/>
              </a:stretch>
            </a:blipFill>
          </p:spPr>
        </p:sp>
      </p:grpSp>
      <p:grpSp>
        <p:nvGrpSpPr>
          <p:cNvPr name="Group 8" id="8"/>
          <p:cNvGrpSpPr/>
          <p:nvPr/>
        </p:nvGrpSpPr>
        <p:grpSpPr>
          <a:xfrm rot="0">
            <a:off x="1028700" y="-190500"/>
            <a:ext cx="3523908" cy="2023691"/>
            <a:chOff x="0" y="0"/>
            <a:chExt cx="2138577" cy="1228131"/>
          </a:xfrm>
        </p:grpSpPr>
        <p:sp>
          <p:nvSpPr>
            <p:cNvPr name="Freeform 9" id="9"/>
            <p:cNvSpPr/>
            <p:nvPr/>
          </p:nvSpPr>
          <p:spPr>
            <a:xfrm flipH="false" flipV="false" rot="0">
              <a:off x="0" y="0"/>
              <a:ext cx="2138577" cy="1228131"/>
            </a:xfrm>
            <a:custGeom>
              <a:avLst/>
              <a:gdLst/>
              <a:ahLst/>
              <a:cxnLst/>
              <a:rect r="r" b="b" t="t" l="l"/>
              <a:pathLst>
                <a:path h="1228131" w="2138577">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grpSp>
        <p:nvGrpSpPr>
          <p:cNvPr name="Group 10" id="10"/>
          <p:cNvGrpSpPr/>
          <p:nvPr/>
        </p:nvGrpSpPr>
        <p:grpSpPr>
          <a:xfrm rot="0">
            <a:off x="1028700" y="8436954"/>
            <a:ext cx="3523908" cy="2023691"/>
            <a:chOff x="0" y="0"/>
            <a:chExt cx="2138577" cy="1228131"/>
          </a:xfrm>
        </p:grpSpPr>
        <p:sp>
          <p:nvSpPr>
            <p:cNvPr name="Freeform 11" id="11"/>
            <p:cNvSpPr/>
            <p:nvPr/>
          </p:nvSpPr>
          <p:spPr>
            <a:xfrm flipH="false" flipV="false" rot="0">
              <a:off x="0" y="0"/>
              <a:ext cx="2138577" cy="1228131"/>
            </a:xfrm>
            <a:custGeom>
              <a:avLst/>
              <a:gdLst/>
              <a:ahLst/>
              <a:cxnLst/>
              <a:rect r="r" b="b" t="t" l="l"/>
              <a:pathLst>
                <a:path h="1228131" w="2138577">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sp>
        <p:nvSpPr>
          <p:cNvPr name="TextBox 12" id="12"/>
          <p:cNvSpPr txBox="true"/>
          <p:nvPr/>
        </p:nvSpPr>
        <p:spPr>
          <a:xfrm rot="0">
            <a:off x="433038" y="3031870"/>
            <a:ext cx="4715232" cy="2854464"/>
          </a:xfrm>
          <a:prstGeom prst="rect">
            <a:avLst/>
          </a:prstGeom>
        </p:spPr>
        <p:txBody>
          <a:bodyPr anchor="t" rtlCol="false" tIns="0" lIns="0" bIns="0" rIns="0">
            <a:spAutoFit/>
          </a:bodyPr>
          <a:lstStyle/>
          <a:p>
            <a:pPr>
              <a:lnSpc>
                <a:spcPts val="7319"/>
              </a:lnSpc>
            </a:pPr>
            <a:r>
              <a:rPr lang="en-US" sz="7704">
                <a:solidFill>
                  <a:srgbClr val="141414"/>
                </a:solidFill>
                <a:latin typeface="Georgia Pro Heavy"/>
              </a:rPr>
              <a:t>Green Schools Network</a:t>
            </a:r>
          </a:p>
        </p:txBody>
      </p:sp>
      <p:sp>
        <p:nvSpPr>
          <p:cNvPr name="TextBox 13" id="13"/>
          <p:cNvSpPr txBox="true"/>
          <p:nvPr/>
        </p:nvSpPr>
        <p:spPr>
          <a:xfrm rot="0">
            <a:off x="687960" y="6266464"/>
            <a:ext cx="4205388" cy="457200"/>
          </a:xfrm>
          <a:prstGeom prst="rect">
            <a:avLst/>
          </a:prstGeom>
        </p:spPr>
        <p:txBody>
          <a:bodyPr anchor="t" rtlCol="false" tIns="0" lIns="0" bIns="0" rIns="0">
            <a:spAutoFit/>
          </a:bodyPr>
          <a:lstStyle/>
          <a:p>
            <a:pPr>
              <a:lnSpc>
                <a:spcPts val="3419"/>
              </a:lnSpc>
            </a:pPr>
            <a:r>
              <a:rPr lang="en-US" sz="3600">
                <a:solidFill>
                  <a:srgbClr val="487307"/>
                </a:solidFill>
                <a:latin typeface="Verdana Pro Bold"/>
              </a:rPr>
              <a:t>Objectives</a:t>
            </a:r>
          </a:p>
        </p:txBody>
      </p:sp>
      <p:sp>
        <p:nvSpPr>
          <p:cNvPr name="TextBox 14" id="14"/>
          <p:cNvSpPr txBox="true"/>
          <p:nvPr/>
        </p:nvSpPr>
        <p:spPr>
          <a:xfrm rot="0">
            <a:off x="4736290" y="6846888"/>
            <a:ext cx="4484753" cy="2945638"/>
          </a:xfrm>
          <a:prstGeom prst="rect">
            <a:avLst/>
          </a:prstGeom>
        </p:spPr>
        <p:txBody>
          <a:bodyPr anchor="t" rtlCol="false" tIns="0" lIns="0" bIns="0" rIns="0">
            <a:spAutoFit/>
          </a:bodyPr>
          <a:lstStyle/>
          <a:p>
            <a:pPr algn="ctr">
              <a:lnSpc>
                <a:spcPts val="3925"/>
              </a:lnSpc>
            </a:pPr>
            <a:r>
              <a:rPr lang="en-US" sz="2599">
                <a:solidFill>
                  <a:srgbClr val="141414"/>
                </a:solidFill>
                <a:latin typeface="Verdana Pro"/>
              </a:rPr>
              <a:t>Improve access to safe drinking water, sanitation facilities, and nutrition for primary school students, teachers, and surrounding community members.</a:t>
            </a:r>
          </a:p>
        </p:txBody>
      </p:sp>
      <p:sp>
        <p:nvSpPr>
          <p:cNvPr name="TextBox 15" id="15"/>
          <p:cNvSpPr txBox="true"/>
          <p:nvPr/>
        </p:nvSpPr>
        <p:spPr>
          <a:xfrm rot="0">
            <a:off x="9033082" y="952500"/>
            <a:ext cx="4484753" cy="2450338"/>
          </a:xfrm>
          <a:prstGeom prst="rect">
            <a:avLst/>
          </a:prstGeom>
        </p:spPr>
        <p:txBody>
          <a:bodyPr anchor="t" rtlCol="false" tIns="0" lIns="0" bIns="0" rIns="0">
            <a:spAutoFit/>
          </a:bodyPr>
          <a:lstStyle/>
          <a:p>
            <a:pPr algn="ctr">
              <a:lnSpc>
                <a:spcPts val="3925"/>
              </a:lnSpc>
            </a:pPr>
            <a:r>
              <a:rPr lang="en-US" sz="2599">
                <a:solidFill>
                  <a:srgbClr val="141414"/>
                </a:solidFill>
                <a:latin typeface="Verdana Pro"/>
              </a:rPr>
              <a:t>Reduce school absenteeism, particularly among female students, and improve health and education outcomes.</a:t>
            </a:r>
          </a:p>
        </p:txBody>
      </p:sp>
      <p:sp>
        <p:nvSpPr>
          <p:cNvPr name="TextBox 16" id="16"/>
          <p:cNvSpPr txBox="true"/>
          <p:nvPr/>
        </p:nvSpPr>
        <p:spPr>
          <a:xfrm rot="0">
            <a:off x="13327166" y="6846888"/>
            <a:ext cx="4484753" cy="2945638"/>
          </a:xfrm>
          <a:prstGeom prst="rect">
            <a:avLst/>
          </a:prstGeom>
        </p:spPr>
        <p:txBody>
          <a:bodyPr anchor="t" rtlCol="false" tIns="0" lIns="0" bIns="0" rIns="0">
            <a:spAutoFit/>
          </a:bodyPr>
          <a:lstStyle/>
          <a:p>
            <a:pPr algn="ctr">
              <a:lnSpc>
                <a:spcPts val="3926"/>
              </a:lnSpc>
            </a:pPr>
            <a:r>
              <a:rPr lang="en-US" sz="2600">
                <a:solidFill>
                  <a:srgbClr val="141414"/>
                </a:solidFill>
                <a:latin typeface="Verdana Pro"/>
              </a:rPr>
              <a:t>Empower communities to practice sustainable agriculture, mitigate climate change effects, and adopt safe WASH and MHM behaviors.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029716" y="3192075"/>
            <a:ext cx="3741465" cy="5612198"/>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43197" t="0" r="-81802" b="0"/>
              </a:stretch>
            </a:blipFill>
          </p:spPr>
        </p:sp>
      </p:grpSp>
      <p:grpSp>
        <p:nvGrpSpPr>
          <p:cNvPr name="Group 4" id="4"/>
          <p:cNvGrpSpPr/>
          <p:nvPr/>
        </p:nvGrpSpPr>
        <p:grpSpPr>
          <a:xfrm rot="0">
            <a:off x="9309830" y="2484124"/>
            <a:ext cx="3741465" cy="5612198"/>
            <a:chOff x="0" y="0"/>
            <a:chExt cx="6350000" cy="9525000"/>
          </a:xfrm>
        </p:grpSpPr>
        <p:sp>
          <p:nvSpPr>
            <p:cNvPr name="Freeform 5" id="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7702" t="0" r="-32529" b="0"/>
              </a:stretch>
            </a:blipFill>
          </p:spPr>
        </p:sp>
      </p:grpSp>
      <p:grpSp>
        <p:nvGrpSpPr>
          <p:cNvPr name="Group 6" id="6"/>
          <p:cNvGrpSpPr/>
          <p:nvPr/>
        </p:nvGrpSpPr>
        <p:grpSpPr>
          <a:xfrm rot="0">
            <a:off x="13752446" y="3449887"/>
            <a:ext cx="3741465" cy="5612198"/>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470" t="0" r="-6470" b="0"/>
              </a:stretch>
            </a:blipFill>
          </p:spPr>
        </p:sp>
      </p:grpSp>
      <p:grpSp>
        <p:nvGrpSpPr>
          <p:cNvPr name="Group 8" id="8"/>
          <p:cNvGrpSpPr/>
          <p:nvPr/>
        </p:nvGrpSpPr>
        <p:grpSpPr>
          <a:xfrm rot="0">
            <a:off x="1028700" y="-190500"/>
            <a:ext cx="3523908" cy="2023691"/>
            <a:chOff x="0" y="0"/>
            <a:chExt cx="2138577" cy="1228131"/>
          </a:xfrm>
        </p:grpSpPr>
        <p:sp>
          <p:nvSpPr>
            <p:cNvPr name="Freeform 9" id="9"/>
            <p:cNvSpPr/>
            <p:nvPr/>
          </p:nvSpPr>
          <p:spPr>
            <a:xfrm flipH="false" flipV="false" rot="0">
              <a:off x="0" y="0"/>
              <a:ext cx="2138577" cy="1228131"/>
            </a:xfrm>
            <a:custGeom>
              <a:avLst/>
              <a:gdLst/>
              <a:ahLst/>
              <a:cxnLst/>
              <a:rect r="r" b="b" t="t" l="l"/>
              <a:pathLst>
                <a:path h="1228131" w="2138577">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grpSp>
        <p:nvGrpSpPr>
          <p:cNvPr name="Group 10" id="10"/>
          <p:cNvGrpSpPr/>
          <p:nvPr/>
        </p:nvGrpSpPr>
        <p:grpSpPr>
          <a:xfrm rot="0">
            <a:off x="14557572" y="-190500"/>
            <a:ext cx="3523908" cy="2023691"/>
            <a:chOff x="0" y="0"/>
            <a:chExt cx="2138577" cy="1228131"/>
          </a:xfrm>
        </p:grpSpPr>
        <p:sp>
          <p:nvSpPr>
            <p:cNvPr name="Freeform 11" id="11"/>
            <p:cNvSpPr/>
            <p:nvPr/>
          </p:nvSpPr>
          <p:spPr>
            <a:xfrm flipH="false" flipV="false" rot="0">
              <a:off x="0" y="0"/>
              <a:ext cx="2138577" cy="1228131"/>
            </a:xfrm>
            <a:custGeom>
              <a:avLst/>
              <a:gdLst/>
              <a:ahLst/>
              <a:cxnLst/>
              <a:rect r="r" b="b" t="t" l="l"/>
              <a:pathLst>
                <a:path h="1228131" w="2138577">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p:spPr>
        </p:sp>
      </p:grpSp>
      <p:grpSp>
        <p:nvGrpSpPr>
          <p:cNvPr name="Group 12" id="12"/>
          <p:cNvGrpSpPr/>
          <p:nvPr/>
        </p:nvGrpSpPr>
        <p:grpSpPr>
          <a:xfrm rot="0">
            <a:off x="437059" y="2484124"/>
            <a:ext cx="3741465" cy="5612198"/>
            <a:chOff x="0" y="0"/>
            <a:chExt cx="6350000" cy="9525000"/>
          </a:xfrm>
        </p:grpSpPr>
        <p:sp>
          <p:nvSpPr>
            <p:cNvPr name="Freeform 13" id="1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50000" t="0" r="-50000" b="0"/>
              </a:stretch>
            </a:blipFill>
          </p:spPr>
        </p:sp>
      </p:grpSp>
      <p:sp>
        <p:nvSpPr>
          <p:cNvPr name="TextBox 14" id="14"/>
          <p:cNvSpPr txBox="true"/>
          <p:nvPr/>
        </p:nvSpPr>
        <p:spPr>
          <a:xfrm rot="0">
            <a:off x="4552608" y="487969"/>
            <a:ext cx="10004964" cy="742954"/>
          </a:xfrm>
          <a:prstGeom prst="rect">
            <a:avLst/>
          </a:prstGeom>
        </p:spPr>
        <p:txBody>
          <a:bodyPr anchor="t" rtlCol="false" tIns="0" lIns="0" bIns="0" rIns="0">
            <a:spAutoFit/>
          </a:bodyPr>
          <a:lstStyle/>
          <a:p>
            <a:pPr algn="ctr">
              <a:lnSpc>
                <a:spcPts val="5415"/>
              </a:lnSpc>
            </a:pPr>
            <a:r>
              <a:rPr lang="en-US" sz="5700">
                <a:solidFill>
                  <a:srgbClr val="141414"/>
                </a:solidFill>
                <a:latin typeface="Georgia Pro Heavy"/>
              </a:rPr>
              <a:t>Green Schools Network</a:t>
            </a:r>
          </a:p>
        </p:txBody>
      </p:sp>
      <p:sp>
        <p:nvSpPr>
          <p:cNvPr name="TextBox 15" id="15"/>
          <p:cNvSpPr txBox="true"/>
          <p:nvPr/>
        </p:nvSpPr>
        <p:spPr>
          <a:xfrm rot="0">
            <a:off x="5059824" y="1476515"/>
            <a:ext cx="4205388" cy="457200"/>
          </a:xfrm>
          <a:prstGeom prst="rect">
            <a:avLst/>
          </a:prstGeom>
        </p:spPr>
        <p:txBody>
          <a:bodyPr anchor="t" rtlCol="false" tIns="0" lIns="0" bIns="0" rIns="0">
            <a:spAutoFit/>
          </a:bodyPr>
          <a:lstStyle/>
          <a:p>
            <a:pPr>
              <a:lnSpc>
                <a:spcPts val="3419"/>
              </a:lnSpc>
            </a:pPr>
            <a:r>
              <a:rPr lang="en-US" sz="3600">
                <a:solidFill>
                  <a:srgbClr val="487307"/>
                </a:solidFill>
                <a:latin typeface="Verdana Pro Bold"/>
              </a:rPr>
              <a:t>Outcomes</a:t>
            </a:r>
          </a:p>
        </p:txBody>
      </p:sp>
      <p:sp>
        <p:nvSpPr>
          <p:cNvPr name="TextBox 16" id="16"/>
          <p:cNvSpPr txBox="true"/>
          <p:nvPr/>
        </p:nvSpPr>
        <p:spPr>
          <a:xfrm rot="0">
            <a:off x="258886" y="8261348"/>
            <a:ext cx="3919637" cy="1057275"/>
          </a:xfrm>
          <a:prstGeom prst="rect">
            <a:avLst/>
          </a:prstGeom>
        </p:spPr>
        <p:txBody>
          <a:bodyPr anchor="t" rtlCol="false" tIns="0" lIns="0" bIns="0" rIns="0">
            <a:spAutoFit/>
          </a:bodyPr>
          <a:lstStyle/>
          <a:p>
            <a:pPr algn="ctr">
              <a:lnSpc>
                <a:spcPts val="2100"/>
              </a:lnSpc>
            </a:pPr>
            <a:r>
              <a:rPr lang="en-US" sz="1500">
                <a:solidFill>
                  <a:srgbClr val="000000"/>
                </a:solidFill>
                <a:latin typeface="Verdana Pro"/>
              </a:rPr>
              <a:t>School gardens will help combat malnutrition by providing nutritious food for students and the surplus can be sold in local marketing generating revenue.</a:t>
            </a:r>
          </a:p>
        </p:txBody>
      </p:sp>
      <p:sp>
        <p:nvSpPr>
          <p:cNvPr name="TextBox 17" id="17"/>
          <p:cNvSpPr txBox="true"/>
          <p:nvPr/>
        </p:nvSpPr>
        <p:spPr>
          <a:xfrm rot="0">
            <a:off x="9309830" y="8239196"/>
            <a:ext cx="3871116" cy="1524000"/>
          </a:xfrm>
          <a:prstGeom prst="rect">
            <a:avLst/>
          </a:prstGeom>
        </p:spPr>
        <p:txBody>
          <a:bodyPr anchor="t" rtlCol="false" tIns="0" lIns="0" bIns="0" rIns="0">
            <a:spAutoFit/>
          </a:bodyPr>
          <a:lstStyle/>
          <a:p>
            <a:pPr algn="ctr">
              <a:lnSpc>
                <a:spcPts val="2099"/>
              </a:lnSpc>
            </a:pPr>
            <a:r>
              <a:rPr lang="en-US" sz="1499">
                <a:solidFill>
                  <a:srgbClr val="000000"/>
                </a:solidFill>
                <a:latin typeface="Verdana Pro"/>
              </a:rPr>
              <a:t>Schools will have access to safe drinking water, improved Sanitation and Hygiene services along with increased MHM knowledge and product availability. Absenteeism and dropout rates in schools are reduced.</a:t>
            </a:r>
          </a:p>
        </p:txBody>
      </p:sp>
      <p:sp>
        <p:nvSpPr>
          <p:cNvPr name="TextBox 18" id="18"/>
          <p:cNvSpPr txBox="true"/>
          <p:nvPr/>
        </p:nvSpPr>
        <p:spPr>
          <a:xfrm rot="0">
            <a:off x="4849879" y="8953571"/>
            <a:ext cx="4036946" cy="1266825"/>
          </a:xfrm>
          <a:prstGeom prst="rect">
            <a:avLst/>
          </a:prstGeom>
        </p:spPr>
        <p:txBody>
          <a:bodyPr anchor="t" rtlCol="false" tIns="0" lIns="0" bIns="0" rIns="0">
            <a:spAutoFit/>
          </a:bodyPr>
          <a:lstStyle/>
          <a:p>
            <a:pPr algn="ctr">
              <a:lnSpc>
                <a:spcPts val="2099"/>
              </a:lnSpc>
            </a:pPr>
            <a:r>
              <a:rPr lang="en-US" sz="1499">
                <a:solidFill>
                  <a:srgbClr val="000000"/>
                </a:solidFill>
                <a:latin typeface="Verdana Pro"/>
              </a:rPr>
              <a:t>Transfer of knowledge occurs as students share their agricultural knowledge with their communities leading to enhanced food security among the targeted population.</a:t>
            </a:r>
          </a:p>
        </p:txBody>
      </p:sp>
      <p:sp>
        <p:nvSpPr>
          <p:cNvPr name="TextBox 19" id="19"/>
          <p:cNvSpPr txBox="true"/>
          <p:nvPr/>
        </p:nvSpPr>
        <p:spPr>
          <a:xfrm rot="0">
            <a:off x="13752446" y="9239321"/>
            <a:ext cx="3967796" cy="523875"/>
          </a:xfrm>
          <a:prstGeom prst="rect">
            <a:avLst/>
          </a:prstGeom>
        </p:spPr>
        <p:txBody>
          <a:bodyPr anchor="t" rtlCol="false" tIns="0" lIns="0" bIns="0" rIns="0">
            <a:spAutoFit/>
          </a:bodyPr>
          <a:lstStyle/>
          <a:p>
            <a:pPr algn="ctr">
              <a:lnSpc>
                <a:spcPts val="2100"/>
              </a:lnSpc>
            </a:pPr>
            <a:r>
              <a:rPr lang="en-US" sz="1500">
                <a:solidFill>
                  <a:srgbClr val="000000"/>
                </a:solidFill>
                <a:latin typeface="Verdana Pro"/>
              </a:rPr>
              <a:t>Schools achieve Open Defecation Free (ODF) status.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309201" y="4548998"/>
            <a:ext cx="7133784" cy="8442348"/>
          </a:xfrm>
          <a:custGeom>
            <a:avLst/>
            <a:gdLst/>
            <a:ahLst/>
            <a:cxnLst/>
            <a:rect r="r" b="b" t="t" l="l"/>
            <a:pathLst>
              <a:path h="8442348" w="7133784">
                <a:moveTo>
                  <a:pt x="0" y="0"/>
                </a:moveTo>
                <a:lnTo>
                  <a:pt x="7133784" y="0"/>
                </a:lnTo>
                <a:lnTo>
                  <a:pt x="7133784" y="8442349"/>
                </a:lnTo>
                <a:lnTo>
                  <a:pt x="0" y="8442349"/>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386227" y="5507429"/>
            <a:ext cx="7653366" cy="4404644"/>
            <a:chOff x="0" y="0"/>
            <a:chExt cx="18344305" cy="10557464"/>
          </a:xfrm>
        </p:grpSpPr>
        <p:sp>
          <p:nvSpPr>
            <p:cNvPr name="Freeform 4" id="4"/>
            <p:cNvSpPr/>
            <p:nvPr/>
          </p:nvSpPr>
          <p:spPr>
            <a:xfrm flipH="false" flipV="false" rot="0">
              <a:off x="0" y="0"/>
              <a:ext cx="18342240" cy="10557464"/>
            </a:xfrm>
            <a:custGeom>
              <a:avLst/>
              <a:gdLst/>
              <a:ahLst/>
              <a:cxnLst/>
              <a:rect r="r" b="b" t="t" l="l"/>
              <a:pathLst>
                <a:path h="10557464" w="18342240">
                  <a:moveTo>
                    <a:pt x="0" y="9683306"/>
                  </a:moveTo>
                  <a:lnTo>
                    <a:pt x="0" y="874158"/>
                  </a:lnTo>
                  <a:cubicBezTo>
                    <a:pt x="0" y="390626"/>
                    <a:pt x="381786" y="0"/>
                    <a:pt x="854375" y="0"/>
                  </a:cubicBezTo>
                  <a:lnTo>
                    <a:pt x="17487866" y="0"/>
                  </a:lnTo>
                  <a:cubicBezTo>
                    <a:pt x="17960454" y="0"/>
                    <a:pt x="18342240" y="390626"/>
                    <a:pt x="18342240" y="874158"/>
                  </a:cubicBezTo>
                  <a:lnTo>
                    <a:pt x="18342240" y="9681194"/>
                  </a:lnTo>
                  <a:cubicBezTo>
                    <a:pt x="18342240" y="10164726"/>
                    <a:pt x="17960454" y="10555353"/>
                    <a:pt x="17487866" y="10555353"/>
                  </a:cubicBezTo>
                  <a:lnTo>
                    <a:pt x="854375" y="10555353"/>
                  </a:lnTo>
                  <a:cubicBezTo>
                    <a:pt x="383850" y="10557464"/>
                    <a:pt x="0" y="10166838"/>
                    <a:pt x="0" y="9683306"/>
                  </a:cubicBezTo>
                  <a:close/>
                </a:path>
              </a:pathLst>
            </a:custGeom>
            <a:blipFill>
              <a:blip r:embed="rId4"/>
              <a:stretch>
                <a:fillRect l="0" t="-7923" r="0" b="-7923"/>
              </a:stretch>
            </a:blipFill>
          </p:spPr>
        </p:sp>
      </p:grpSp>
      <p:grpSp>
        <p:nvGrpSpPr>
          <p:cNvPr name="Group 5" id="5"/>
          <p:cNvGrpSpPr/>
          <p:nvPr/>
        </p:nvGrpSpPr>
        <p:grpSpPr>
          <a:xfrm rot="0">
            <a:off x="1028700" y="-199885"/>
            <a:ext cx="8330602" cy="1228585"/>
            <a:chOff x="0" y="0"/>
            <a:chExt cx="5055647" cy="745600"/>
          </a:xfrm>
        </p:grpSpPr>
        <p:sp>
          <p:nvSpPr>
            <p:cNvPr name="Freeform 6" id="6"/>
            <p:cNvSpPr/>
            <p:nvPr/>
          </p:nvSpPr>
          <p:spPr>
            <a:xfrm flipH="false" flipV="false" rot="0">
              <a:off x="0" y="0"/>
              <a:ext cx="5055647" cy="745600"/>
            </a:xfrm>
            <a:custGeom>
              <a:avLst/>
              <a:gdLst/>
              <a:ahLst/>
              <a:cxnLst/>
              <a:rect r="r" b="b" t="t" l="l"/>
              <a:pathLst>
                <a:path h="745600" w="5055647">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487307"/>
            </a:solidFill>
          </p:spPr>
        </p:sp>
      </p:grpSp>
      <p:sp>
        <p:nvSpPr>
          <p:cNvPr name="TextBox 7" id="7"/>
          <p:cNvSpPr txBox="true"/>
          <p:nvPr/>
        </p:nvSpPr>
        <p:spPr>
          <a:xfrm rot="0">
            <a:off x="1028700" y="2034994"/>
            <a:ext cx="9357527" cy="719096"/>
          </a:xfrm>
          <a:prstGeom prst="rect">
            <a:avLst/>
          </a:prstGeom>
        </p:spPr>
        <p:txBody>
          <a:bodyPr anchor="t" rtlCol="false" tIns="0" lIns="0" bIns="0" rIns="0">
            <a:spAutoFit/>
          </a:bodyPr>
          <a:lstStyle/>
          <a:p>
            <a:pPr>
              <a:lnSpc>
                <a:spcPts val="5271"/>
              </a:lnSpc>
            </a:pPr>
            <a:r>
              <a:rPr lang="en-US" sz="5548">
                <a:solidFill>
                  <a:srgbClr val="141414"/>
                </a:solidFill>
                <a:latin typeface="Georgia Pro Heavy"/>
              </a:rPr>
              <a:t>Green Schools Network</a:t>
            </a:r>
          </a:p>
        </p:txBody>
      </p:sp>
      <p:sp>
        <p:nvSpPr>
          <p:cNvPr name="TextBox 8" id="8"/>
          <p:cNvSpPr txBox="true"/>
          <p:nvPr/>
        </p:nvSpPr>
        <p:spPr>
          <a:xfrm rot="0">
            <a:off x="0" y="3922119"/>
            <a:ext cx="10386227" cy="5589905"/>
          </a:xfrm>
          <a:prstGeom prst="rect">
            <a:avLst/>
          </a:prstGeom>
        </p:spPr>
        <p:txBody>
          <a:bodyPr anchor="t" rtlCol="false" tIns="0" lIns="0" bIns="0" rIns="0">
            <a:spAutoFit/>
          </a:bodyPr>
          <a:lstStyle/>
          <a:p>
            <a:pPr marL="496572" indent="-248286" lvl="1">
              <a:lnSpc>
                <a:spcPts val="3220"/>
              </a:lnSpc>
              <a:buFont typeface="Arial"/>
              <a:buChar char="•"/>
            </a:pPr>
            <a:r>
              <a:rPr lang="en-US" sz="2300">
                <a:solidFill>
                  <a:srgbClr val="000000"/>
                </a:solidFill>
                <a:latin typeface="Verdana Pro"/>
              </a:rPr>
              <a:t>As of 2024, there are 13 primary schools supported by the Green Schools Network in Malawi.</a:t>
            </a:r>
          </a:p>
          <a:p>
            <a:pPr>
              <a:lnSpc>
                <a:spcPts val="3220"/>
              </a:lnSpc>
            </a:pPr>
          </a:p>
          <a:p>
            <a:pPr marL="496572" indent="-248286" lvl="1">
              <a:lnSpc>
                <a:spcPts val="3220"/>
              </a:lnSpc>
              <a:buFont typeface="Arial"/>
              <a:buChar char="•"/>
            </a:pPr>
            <a:r>
              <a:rPr lang="en-US" sz="2300">
                <a:solidFill>
                  <a:srgbClr val="000000"/>
                </a:solidFill>
                <a:latin typeface="Verdana Pro"/>
              </a:rPr>
              <a:t>With plans for expansion, the project will continue in the Lilongwe district of Malawi from January 2024 to January 2027.</a:t>
            </a:r>
          </a:p>
          <a:p>
            <a:pPr>
              <a:lnSpc>
                <a:spcPts val="3220"/>
              </a:lnSpc>
            </a:pPr>
          </a:p>
          <a:p>
            <a:pPr marL="496572" indent="-248286" lvl="1">
              <a:lnSpc>
                <a:spcPts val="3220"/>
              </a:lnSpc>
              <a:buFont typeface="Arial"/>
              <a:buChar char="•"/>
            </a:pPr>
            <a:r>
              <a:rPr lang="en-US" sz="2300">
                <a:solidFill>
                  <a:srgbClr val="000000"/>
                </a:solidFill>
                <a:latin typeface="Verdana Pro"/>
              </a:rPr>
              <a:t>The ultimate goal is to empower students, teachers, and their families to improve their well-being and contribute to sustainable development.</a:t>
            </a:r>
          </a:p>
          <a:p>
            <a:pPr>
              <a:lnSpc>
                <a:spcPts val="3220"/>
              </a:lnSpc>
            </a:pPr>
          </a:p>
          <a:p>
            <a:pPr marL="496572" indent="-248286" lvl="1">
              <a:lnSpc>
                <a:spcPts val="3220"/>
              </a:lnSpc>
              <a:buFont typeface="Arial"/>
              <a:buChar char="•"/>
            </a:pPr>
            <a:r>
              <a:rPr lang="en-US" sz="2300">
                <a:solidFill>
                  <a:srgbClr val="000000"/>
                </a:solidFill>
                <a:latin typeface="Verdana Pro"/>
              </a:rPr>
              <a:t>What started as a simple rainwater harvesting project in 2017 has evolved into a comprehensive support system, encompassing water, sanitation, nutrition, and educational training.</a:t>
            </a:r>
          </a:p>
          <a:p>
            <a:pPr>
              <a:lnSpc>
                <a:spcPts val="3220"/>
              </a:lnSpc>
            </a:pPr>
          </a:p>
        </p:txBody>
      </p:sp>
      <p:grpSp>
        <p:nvGrpSpPr>
          <p:cNvPr name="Group 9" id="9"/>
          <p:cNvGrpSpPr/>
          <p:nvPr/>
        </p:nvGrpSpPr>
        <p:grpSpPr>
          <a:xfrm rot="0">
            <a:off x="10386227" y="904138"/>
            <a:ext cx="7653366" cy="4404644"/>
            <a:chOff x="0" y="0"/>
            <a:chExt cx="18344305" cy="10557464"/>
          </a:xfrm>
        </p:grpSpPr>
        <p:sp>
          <p:nvSpPr>
            <p:cNvPr name="Freeform 10" id="10"/>
            <p:cNvSpPr/>
            <p:nvPr/>
          </p:nvSpPr>
          <p:spPr>
            <a:xfrm flipH="false" flipV="false" rot="0">
              <a:off x="0" y="0"/>
              <a:ext cx="18342240" cy="10557464"/>
            </a:xfrm>
            <a:custGeom>
              <a:avLst/>
              <a:gdLst/>
              <a:ahLst/>
              <a:cxnLst/>
              <a:rect r="r" b="b" t="t" l="l"/>
              <a:pathLst>
                <a:path h="10557464" w="18342240">
                  <a:moveTo>
                    <a:pt x="0" y="9683306"/>
                  </a:moveTo>
                  <a:lnTo>
                    <a:pt x="0" y="874158"/>
                  </a:lnTo>
                  <a:cubicBezTo>
                    <a:pt x="0" y="390626"/>
                    <a:pt x="381786" y="0"/>
                    <a:pt x="854375" y="0"/>
                  </a:cubicBezTo>
                  <a:lnTo>
                    <a:pt x="17487866" y="0"/>
                  </a:lnTo>
                  <a:cubicBezTo>
                    <a:pt x="17960454" y="0"/>
                    <a:pt x="18342240" y="390626"/>
                    <a:pt x="18342240" y="874158"/>
                  </a:cubicBezTo>
                  <a:lnTo>
                    <a:pt x="18342240" y="9681194"/>
                  </a:lnTo>
                  <a:cubicBezTo>
                    <a:pt x="18342240" y="10164726"/>
                    <a:pt x="17960454" y="10555353"/>
                    <a:pt x="17487866" y="10555353"/>
                  </a:cubicBezTo>
                  <a:lnTo>
                    <a:pt x="854375" y="10555353"/>
                  </a:lnTo>
                  <a:cubicBezTo>
                    <a:pt x="383850" y="10557464"/>
                    <a:pt x="0" y="10166838"/>
                    <a:pt x="0" y="9683306"/>
                  </a:cubicBezTo>
                  <a:close/>
                </a:path>
              </a:pathLst>
            </a:custGeom>
            <a:blipFill>
              <a:blip r:embed="rId5"/>
              <a:stretch>
                <a:fillRect l="0" t="-36885" r="0" b="-36885"/>
              </a:stretch>
            </a:blipFill>
          </p:spPr>
        </p:sp>
      </p:grpSp>
      <p:sp>
        <p:nvSpPr>
          <p:cNvPr name="TextBox 11" id="11"/>
          <p:cNvSpPr txBox="true"/>
          <p:nvPr/>
        </p:nvSpPr>
        <p:spPr>
          <a:xfrm rot="0">
            <a:off x="1189727" y="3182660"/>
            <a:ext cx="5520821" cy="358776"/>
          </a:xfrm>
          <a:prstGeom prst="rect">
            <a:avLst/>
          </a:prstGeom>
        </p:spPr>
        <p:txBody>
          <a:bodyPr anchor="t" rtlCol="false" tIns="0" lIns="0" bIns="0" rIns="0">
            <a:spAutoFit/>
          </a:bodyPr>
          <a:lstStyle/>
          <a:p>
            <a:pPr>
              <a:lnSpc>
                <a:spcPts val="2755"/>
              </a:lnSpc>
            </a:pPr>
            <a:r>
              <a:rPr lang="en-US" sz="2900">
                <a:solidFill>
                  <a:srgbClr val="487307"/>
                </a:solidFill>
                <a:latin typeface="Verdana Pro Bold"/>
              </a:rPr>
              <a:t>Impact and Expansion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97827"/>
            <a:ext cx="2638732" cy="10682654"/>
            <a:chOff x="0" y="0"/>
            <a:chExt cx="1115760" cy="4517048"/>
          </a:xfrm>
        </p:grpSpPr>
        <p:sp>
          <p:nvSpPr>
            <p:cNvPr name="Freeform 3" id="3"/>
            <p:cNvSpPr/>
            <p:nvPr/>
          </p:nvSpPr>
          <p:spPr>
            <a:xfrm flipH="false" flipV="false" rot="0">
              <a:off x="0" y="0"/>
              <a:ext cx="1115760" cy="4517048"/>
            </a:xfrm>
            <a:custGeom>
              <a:avLst/>
              <a:gdLst/>
              <a:ahLst/>
              <a:cxnLst/>
              <a:rect r="r" b="b" t="t" l="l"/>
              <a:pathLst>
                <a:path h="4517048" w="1115760">
                  <a:moveTo>
                    <a:pt x="991300" y="4517048"/>
                  </a:moveTo>
                  <a:lnTo>
                    <a:pt x="124460" y="4517048"/>
                  </a:lnTo>
                  <a:cubicBezTo>
                    <a:pt x="55880" y="4517048"/>
                    <a:pt x="0" y="4461168"/>
                    <a:pt x="0" y="4392588"/>
                  </a:cubicBezTo>
                  <a:lnTo>
                    <a:pt x="0" y="124460"/>
                  </a:lnTo>
                  <a:cubicBezTo>
                    <a:pt x="0" y="55880"/>
                    <a:pt x="55880" y="0"/>
                    <a:pt x="124460" y="0"/>
                  </a:cubicBezTo>
                  <a:lnTo>
                    <a:pt x="991300" y="0"/>
                  </a:lnTo>
                  <a:cubicBezTo>
                    <a:pt x="1059880" y="0"/>
                    <a:pt x="1115760" y="55880"/>
                    <a:pt x="1115760" y="124460"/>
                  </a:cubicBezTo>
                  <a:lnTo>
                    <a:pt x="1115760" y="4392588"/>
                  </a:lnTo>
                  <a:cubicBezTo>
                    <a:pt x="1115760" y="4461168"/>
                    <a:pt x="1059880" y="4517048"/>
                    <a:pt x="991300" y="4517048"/>
                  </a:cubicBezTo>
                  <a:close/>
                </a:path>
              </a:pathLst>
            </a:custGeom>
            <a:solidFill>
              <a:srgbClr val="487307"/>
            </a:solidFill>
          </p:spPr>
        </p:sp>
      </p:grpSp>
      <p:grpSp>
        <p:nvGrpSpPr>
          <p:cNvPr name="Group 4" id="4"/>
          <p:cNvGrpSpPr/>
          <p:nvPr/>
        </p:nvGrpSpPr>
        <p:grpSpPr>
          <a:xfrm rot="0">
            <a:off x="5375732" y="1028700"/>
            <a:ext cx="3291224" cy="4936837"/>
            <a:chOff x="0" y="0"/>
            <a:chExt cx="6350000" cy="9525000"/>
          </a:xfrm>
        </p:grpSpPr>
        <p:sp>
          <p:nvSpPr>
            <p:cNvPr name="Freeform 5" id="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0000" t="0" r="-50000" b="0"/>
              </a:stretch>
            </a:blipFill>
          </p:spPr>
        </p:sp>
      </p:grpSp>
      <p:grpSp>
        <p:nvGrpSpPr>
          <p:cNvPr name="Group 6" id="6"/>
          <p:cNvGrpSpPr/>
          <p:nvPr/>
        </p:nvGrpSpPr>
        <p:grpSpPr>
          <a:xfrm rot="0">
            <a:off x="-420256" y="1028700"/>
            <a:ext cx="5486400" cy="8229600"/>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50000" t="0" r="-50000" b="0"/>
              </a:stretch>
            </a:blipFill>
          </p:spPr>
        </p:sp>
      </p:grpSp>
      <p:grpSp>
        <p:nvGrpSpPr>
          <p:cNvPr name="Group 8" id="8"/>
          <p:cNvGrpSpPr/>
          <p:nvPr/>
        </p:nvGrpSpPr>
        <p:grpSpPr>
          <a:xfrm rot="0">
            <a:off x="8976173" y="1028700"/>
            <a:ext cx="4936837" cy="4936837"/>
            <a:chOff x="0" y="0"/>
            <a:chExt cx="6350000" cy="6350000"/>
          </a:xfrm>
        </p:grpSpPr>
        <p:sp>
          <p:nvSpPr>
            <p:cNvPr name="Freeform 9" id="9"/>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5061" t="0" r="-25061" b="0"/>
              </a:stretch>
            </a:blipFill>
          </p:spPr>
        </p:sp>
      </p:grpSp>
      <p:grpSp>
        <p:nvGrpSpPr>
          <p:cNvPr name="Group 10" id="10"/>
          <p:cNvGrpSpPr/>
          <p:nvPr/>
        </p:nvGrpSpPr>
        <p:grpSpPr>
          <a:xfrm rot="0">
            <a:off x="10951065" y="6296355"/>
            <a:ext cx="2961945" cy="2961945"/>
            <a:chOff x="0" y="0"/>
            <a:chExt cx="6350000" cy="6350000"/>
          </a:xfrm>
        </p:grpSpPr>
        <p:sp>
          <p:nvSpPr>
            <p:cNvPr name="Freeform 11" id="11"/>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5"/>
              <a:stretch>
                <a:fillRect l="-38906" t="0" r="-38906" b="0"/>
              </a:stretch>
            </a:blipFill>
          </p:spPr>
        </p:sp>
      </p:grpSp>
      <p:grpSp>
        <p:nvGrpSpPr>
          <p:cNvPr name="Group 12" id="12"/>
          <p:cNvGrpSpPr/>
          <p:nvPr/>
        </p:nvGrpSpPr>
        <p:grpSpPr>
          <a:xfrm rot="0">
            <a:off x="5375732" y="6296355"/>
            <a:ext cx="5265746" cy="2961945"/>
            <a:chOff x="0" y="0"/>
            <a:chExt cx="11289030" cy="6350000"/>
          </a:xfrm>
        </p:grpSpPr>
        <p:sp>
          <p:nvSpPr>
            <p:cNvPr name="Freeform 13" id="13"/>
            <p:cNvSpPr/>
            <p:nvPr/>
          </p:nvSpPr>
          <p:spPr>
            <a:xfrm flipH="false" flipV="false" rot="0">
              <a:off x="0" y="0"/>
              <a:ext cx="11287760" cy="6350000"/>
            </a:xfrm>
            <a:custGeom>
              <a:avLst/>
              <a:gdLst/>
              <a:ahLst/>
              <a:cxnLst/>
              <a:rect r="r" b="b" t="t" l="l"/>
              <a:pathLst>
                <a:path h="6350000" w="1128776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6"/>
              <a:stretch>
                <a:fillRect l="0" t="-9228" r="0" b="-9228"/>
              </a:stretch>
            </a:blipFill>
          </p:spPr>
        </p:sp>
      </p:grpSp>
      <p:sp>
        <p:nvSpPr>
          <p:cNvPr name="Freeform 14" id="14"/>
          <p:cNvSpPr/>
          <p:nvPr/>
        </p:nvSpPr>
        <p:spPr>
          <a:xfrm flipH="false" flipV="false" rot="0">
            <a:off x="14585144" y="4117881"/>
            <a:ext cx="6507444" cy="7701117"/>
          </a:xfrm>
          <a:custGeom>
            <a:avLst/>
            <a:gdLst/>
            <a:ahLst/>
            <a:cxnLst/>
            <a:rect r="r" b="b" t="t" l="l"/>
            <a:pathLst>
              <a:path h="7701117" w="6507444">
                <a:moveTo>
                  <a:pt x="0" y="0"/>
                </a:moveTo>
                <a:lnTo>
                  <a:pt x="6507444" y="0"/>
                </a:lnTo>
                <a:lnTo>
                  <a:pt x="6507444" y="7701118"/>
                </a:lnTo>
                <a:lnTo>
                  <a:pt x="0" y="7701118"/>
                </a:lnTo>
                <a:lnTo>
                  <a:pt x="0" y="0"/>
                </a:lnTo>
                <a:close/>
              </a:path>
            </a:pathLst>
          </a:custGeom>
          <a:blipFill>
            <a:blip r:embed="rId7">
              <a:alphaModFix amt="5000"/>
              <a:extLst>
                <a:ext uri="{96DAC541-7B7A-43D3-8B79-37D633B846F1}">
                  <asvg:svgBlip xmlns:asvg="http://schemas.microsoft.com/office/drawing/2016/SVG/main" r:embed="rId8"/>
                </a:ext>
              </a:extLst>
            </a:blip>
            <a:stretch>
              <a:fillRect l="0" t="0" r="0" b="0"/>
            </a:stretch>
          </a:blipFill>
        </p:spPr>
      </p:sp>
      <p:grpSp>
        <p:nvGrpSpPr>
          <p:cNvPr name="Group 15" id="15"/>
          <p:cNvGrpSpPr/>
          <p:nvPr/>
        </p:nvGrpSpPr>
        <p:grpSpPr>
          <a:xfrm rot="0">
            <a:off x="11444592" y="1634805"/>
            <a:ext cx="5814708" cy="3724626"/>
            <a:chOff x="0" y="0"/>
            <a:chExt cx="2146162" cy="1374729"/>
          </a:xfrm>
        </p:grpSpPr>
        <p:sp>
          <p:nvSpPr>
            <p:cNvPr name="Freeform 16" id="16"/>
            <p:cNvSpPr/>
            <p:nvPr/>
          </p:nvSpPr>
          <p:spPr>
            <a:xfrm flipH="false" flipV="false" rot="0">
              <a:off x="0" y="0"/>
              <a:ext cx="2146162" cy="1374729"/>
            </a:xfrm>
            <a:custGeom>
              <a:avLst/>
              <a:gdLst/>
              <a:ahLst/>
              <a:cxnLst/>
              <a:rect r="r" b="b" t="t" l="l"/>
              <a:pathLst>
                <a:path h="1374729" w="2146162">
                  <a:moveTo>
                    <a:pt x="2021701" y="1374729"/>
                  </a:moveTo>
                  <a:lnTo>
                    <a:pt x="124460" y="1374729"/>
                  </a:lnTo>
                  <a:cubicBezTo>
                    <a:pt x="55880" y="1374729"/>
                    <a:pt x="0" y="1318849"/>
                    <a:pt x="0" y="1250269"/>
                  </a:cubicBezTo>
                  <a:lnTo>
                    <a:pt x="0" y="124460"/>
                  </a:lnTo>
                  <a:cubicBezTo>
                    <a:pt x="0" y="55880"/>
                    <a:pt x="55880" y="0"/>
                    <a:pt x="124460" y="0"/>
                  </a:cubicBezTo>
                  <a:lnTo>
                    <a:pt x="2021702" y="0"/>
                  </a:lnTo>
                  <a:cubicBezTo>
                    <a:pt x="2090282" y="0"/>
                    <a:pt x="2146162" y="55880"/>
                    <a:pt x="2146162" y="124460"/>
                  </a:cubicBezTo>
                  <a:lnTo>
                    <a:pt x="2146162" y="1250269"/>
                  </a:lnTo>
                  <a:cubicBezTo>
                    <a:pt x="2146162" y="1318849"/>
                    <a:pt x="2090282" y="1374729"/>
                    <a:pt x="2021702" y="1374729"/>
                  </a:cubicBezTo>
                  <a:close/>
                </a:path>
              </a:pathLst>
            </a:custGeom>
            <a:solidFill>
              <a:srgbClr val="F29F05"/>
            </a:solidFill>
          </p:spPr>
        </p:sp>
      </p:grpSp>
      <p:sp>
        <p:nvSpPr>
          <p:cNvPr name="AutoShape 17" id="17"/>
          <p:cNvSpPr/>
          <p:nvPr/>
        </p:nvSpPr>
        <p:spPr>
          <a:xfrm rot="5400000">
            <a:off x="4926619" y="6079440"/>
            <a:ext cx="571508" cy="0"/>
          </a:xfrm>
          <a:prstGeom prst="line">
            <a:avLst/>
          </a:prstGeom>
          <a:ln cap="rnd" w="76200">
            <a:solidFill>
              <a:srgbClr val="FFFFFF"/>
            </a:solidFill>
            <a:prstDash val="solid"/>
            <a:headEnd type="none" len="sm" w="sm"/>
            <a:tailEnd type="arrow" len="sm" w="med"/>
          </a:ln>
        </p:spPr>
      </p:sp>
      <p:sp>
        <p:nvSpPr>
          <p:cNvPr name="TextBox 18" id="18"/>
          <p:cNvSpPr txBox="true"/>
          <p:nvPr/>
        </p:nvSpPr>
        <p:spPr>
          <a:xfrm rot="0">
            <a:off x="11572980" y="3193956"/>
            <a:ext cx="6843408" cy="923925"/>
          </a:xfrm>
          <a:prstGeom prst="rect">
            <a:avLst/>
          </a:prstGeom>
        </p:spPr>
        <p:txBody>
          <a:bodyPr anchor="t" rtlCol="false" tIns="0" lIns="0" bIns="0" rIns="0">
            <a:spAutoFit/>
          </a:bodyPr>
          <a:lstStyle/>
          <a:p>
            <a:pPr algn="just" marL="0" indent="0" lvl="0">
              <a:lnSpc>
                <a:spcPts val="6839"/>
              </a:lnSpc>
              <a:spcBef>
                <a:spcPct val="0"/>
              </a:spcBef>
            </a:pPr>
            <a:r>
              <a:rPr lang="en-US" sz="7200" strike="noStrike" u="none">
                <a:solidFill>
                  <a:srgbClr val="FFFFFF"/>
                </a:solidFill>
                <a:latin typeface="Verdana Pro Heavy"/>
              </a:rPr>
              <a:t>Allies</a:t>
            </a:r>
          </a:p>
        </p:txBody>
      </p:sp>
      <p:sp>
        <p:nvSpPr>
          <p:cNvPr name="TextBox 19" id="19"/>
          <p:cNvSpPr txBox="true"/>
          <p:nvPr/>
        </p:nvSpPr>
        <p:spPr>
          <a:xfrm rot="0">
            <a:off x="11572980" y="1955706"/>
            <a:ext cx="5119615" cy="923925"/>
          </a:xfrm>
          <a:prstGeom prst="rect">
            <a:avLst/>
          </a:prstGeom>
        </p:spPr>
        <p:txBody>
          <a:bodyPr anchor="t" rtlCol="false" tIns="0" lIns="0" bIns="0" rIns="0">
            <a:spAutoFit/>
          </a:bodyPr>
          <a:lstStyle/>
          <a:p>
            <a:pPr algn="just">
              <a:lnSpc>
                <a:spcPts val="6839"/>
              </a:lnSpc>
            </a:pPr>
            <a:r>
              <a:rPr lang="en-US" sz="7200">
                <a:solidFill>
                  <a:srgbClr val="FFFFFF"/>
                </a:solidFill>
                <a:latin typeface="Verdana Pro Heavy"/>
              </a:rPr>
              <a:t>Academic</a:t>
            </a:r>
          </a:p>
        </p:txBody>
      </p:sp>
      <p:sp>
        <p:nvSpPr>
          <p:cNvPr name="TextBox 20" id="20"/>
          <p:cNvSpPr txBox="true"/>
          <p:nvPr/>
        </p:nvSpPr>
        <p:spPr>
          <a:xfrm rot="0">
            <a:off x="11572980" y="4435506"/>
            <a:ext cx="6843408" cy="923925"/>
          </a:xfrm>
          <a:prstGeom prst="rect">
            <a:avLst/>
          </a:prstGeom>
        </p:spPr>
        <p:txBody>
          <a:bodyPr anchor="t" rtlCol="false" tIns="0" lIns="0" bIns="0" rIns="0">
            <a:spAutoFit/>
          </a:bodyPr>
          <a:lstStyle/>
          <a:p>
            <a:pPr algn="just" marL="0" indent="0" lvl="0">
              <a:lnSpc>
                <a:spcPts val="6839"/>
              </a:lnSpc>
              <a:spcBef>
                <a:spcPct val="0"/>
              </a:spcBef>
            </a:pPr>
            <a:r>
              <a:rPr lang="en-US" sz="7200">
                <a:solidFill>
                  <a:srgbClr val="FFFFFF"/>
                </a:solidFill>
                <a:latin typeface="Verdana Pro Heavy"/>
              </a:rPr>
              <a:t>Program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DAGBSirCibU</dc:identifier>
  <dcterms:modified xsi:type="dcterms:W3CDTF">2011-08-01T06:04:30Z</dcterms:modified>
  <cp:revision>1</cp:revision>
  <dc:title>CPAR - Academic Allies 2024</dc:title>
</cp:coreProperties>
</file>